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  <p:sldMasterId id="2147483706" r:id="rId6"/>
    <p:sldMasterId id="2147483778" r:id="rId7"/>
    <p:sldMasterId id="2147483809" r:id="rId8"/>
    <p:sldMasterId id="2147483816" r:id="rId9"/>
  </p:sldMasterIdLst>
  <p:notesMasterIdLst>
    <p:notesMasterId r:id="rId24"/>
  </p:notesMasterIdLst>
  <p:sldIdLst>
    <p:sldId id="256" r:id="rId10"/>
    <p:sldId id="2517" r:id="rId11"/>
    <p:sldId id="2518" r:id="rId12"/>
    <p:sldId id="2519" r:id="rId13"/>
    <p:sldId id="2528" r:id="rId14"/>
    <p:sldId id="2520" r:id="rId15"/>
    <p:sldId id="2521" r:id="rId16"/>
    <p:sldId id="2522" r:id="rId17"/>
    <p:sldId id="2523" r:id="rId18"/>
    <p:sldId id="2524" r:id="rId19"/>
    <p:sldId id="2525" r:id="rId20"/>
    <p:sldId id="2526" r:id="rId21"/>
    <p:sldId id="2527" r:id="rId22"/>
    <p:sldId id="25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26"/>
    <a:srgbClr val="71A499"/>
    <a:srgbClr val="DAA8A2"/>
    <a:srgbClr val="8F9EC9"/>
    <a:srgbClr val="1A355E"/>
    <a:srgbClr val="C6DBD6"/>
    <a:srgbClr val="89C8BB"/>
    <a:srgbClr val="E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4D9D6-019D-A846-B9B9-2B25CD745845}" v="10" dt="2024-07-31T02:39:44.631"/>
    <p1510:client id="{84A92BE8-B355-4D4A-898C-5FD8681EF227}" v="616" dt="2024-07-30T06:28:2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/>
    <p:restoredTop sz="94656"/>
  </p:normalViewPr>
  <p:slideViewPr>
    <p:cSldViewPr snapToGrid="0">
      <p:cViewPr>
        <p:scale>
          <a:sx n="184" d="100"/>
          <a:sy n="184" d="100"/>
        </p:scale>
        <p:origin x="3472" y="1704"/>
      </p:cViewPr>
      <p:guideLst>
        <p:guide orient="horz" pos="279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ommer" userId="2b561aa5-2032-4f46-b312-26a5c3a4dfb4" providerId="ADAL" clId="{8294D9D6-019D-A846-B9B9-2B25CD745845}"/>
    <pc:docChg chg="undo custSel addSld delSld modSld">
      <pc:chgData name="Steven Sommer" userId="2b561aa5-2032-4f46-b312-26a5c3a4dfb4" providerId="ADAL" clId="{8294D9D6-019D-A846-B9B9-2B25CD745845}" dt="2024-07-31T02:39:58.591" v="173" actId="20577"/>
      <pc:docMkLst>
        <pc:docMk/>
      </pc:docMkLst>
      <pc:sldChg chg="addSp delSp modSp mod">
        <pc:chgData name="Steven Sommer" userId="2b561aa5-2032-4f46-b312-26a5c3a4dfb4" providerId="ADAL" clId="{8294D9D6-019D-A846-B9B9-2B25CD745845}" dt="2024-07-31T02:36:20.375" v="163" actId="1076"/>
        <pc:sldMkLst>
          <pc:docMk/>
          <pc:sldMk cId="4010882806" sldId="256"/>
        </pc:sldMkLst>
        <pc:spChg chg="add mod">
          <ac:chgData name="Steven Sommer" userId="2b561aa5-2032-4f46-b312-26a5c3a4dfb4" providerId="ADAL" clId="{8294D9D6-019D-A846-B9B9-2B25CD745845}" dt="2024-07-31T02:36:20.375" v="163" actId="1076"/>
          <ac:spMkLst>
            <pc:docMk/>
            <pc:sldMk cId="4010882806" sldId="256"/>
            <ac:spMk id="4" creationId="{3F73FED3-3D5A-DF5E-8F2A-64F03F870284}"/>
          </ac:spMkLst>
        </pc:spChg>
        <pc:spChg chg="mod">
          <ac:chgData name="Steven Sommer" userId="2b561aa5-2032-4f46-b312-26a5c3a4dfb4" providerId="ADAL" clId="{8294D9D6-019D-A846-B9B9-2B25CD745845}" dt="2024-07-31T02:22:12.042" v="13" actId="34135"/>
          <ac:spMkLst>
            <pc:docMk/>
            <pc:sldMk cId="4010882806" sldId="256"/>
            <ac:spMk id="11" creationId="{E170E025-2676-5F6A-1D07-415F1963A526}"/>
          </ac:spMkLst>
        </pc:spChg>
        <pc:picChg chg="add mod">
          <ac:chgData name="Steven Sommer" userId="2b561aa5-2032-4f46-b312-26a5c3a4dfb4" providerId="ADAL" clId="{8294D9D6-019D-A846-B9B9-2B25CD745845}" dt="2024-07-31T02:23:17.654" v="21" actId="167"/>
          <ac:picMkLst>
            <pc:docMk/>
            <pc:sldMk cId="4010882806" sldId="256"/>
            <ac:picMk id="3" creationId="{1E344195-01E2-B7E6-EE84-163E4D9FCCF3}"/>
          </ac:picMkLst>
        </pc:picChg>
        <pc:picChg chg="del mod">
          <ac:chgData name="Steven Sommer" userId="2b561aa5-2032-4f46-b312-26a5c3a4dfb4" providerId="ADAL" clId="{8294D9D6-019D-A846-B9B9-2B25CD745845}" dt="2024-07-31T02:21:29.888" v="10" actId="478"/>
          <ac:picMkLst>
            <pc:docMk/>
            <pc:sldMk cId="4010882806" sldId="256"/>
            <ac:picMk id="13" creationId="{9C6CCDD1-AE50-F609-8913-5E419B50488B}"/>
          </ac:picMkLst>
        </pc:picChg>
        <pc:picChg chg="del mod">
          <ac:chgData name="Steven Sommer" userId="2b561aa5-2032-4f46-b312-26a5c3a4dfb4" providerId="ADAL" clId="{8294D9D6-019D-A846-B9B9-2B25CD745845}" dt="2024-07-31T02:21:29.888" v="10" actId="478"/>
          <ac:picMkLst>
            <pc:docMk/>
            <pc:sldMk cId="4010882806" sldId="256"/>
            <ac:picMk id="21" creationId="{46396E0F-1358-2088-E1DE-FEBF94BEB9AF}"/>
          </ac:picMkLst>
        </pc:picChg>
        <pc:picChg chg="mod">
          <ac:chgData name="Steven Sommer" userId="2b561aa5-2032-4f46-b312-26a5c3a4dfb4" providerId="ADAL" clId="{8294D9D6-019D-A846-B9B9-2B25CD745845}" dt="2024-07-31T02:22:16.473" v="14" actId="34135"/>
          <ac:picMkLst>
            <pc:docMk/>
            <pc:sldMk cId="4010882806" sldId="256"/>
            <ac:picMk id="28" creationId="{2A368A16-4007-15EC-E1BC-FE0123D063E9}"/>
          </ac:picMkLst>
        </pc:picChg>
      </pc:sldChg>
      <pc:sldChg chg="add del">
        <pc:chgData name="Steven Sommer" userId="2b561aa5-2032-4f46-b312-26a5c3a4dfb4" providerId="ADAL" clId="{8294D9D6-019D-A846-B9B9-2B25CD745845}" dt="2024-07-31T02:26:44.382" v="23" actId="2696"/>
        <pc:sldMkLst>
          <pc:docMk/>
          <pc:sldMk cId="4162736354" sldId="2518"/>
        </pc:sldMkLst>
      </pc:sldChg>
      <pc:sldChg chg="addSp modSp mod">
        <pc:chgData name="Steven Sommer" userId="2b561aa5-2032-4f46-b312-26a5c3a4dfb4" providerId="ADAL" clId="{8294D9D6-019D-A846-B9B9-2B25CD745845}" dt="2024-07-31T02:39:58.591" v="173" actId="20577"/>
        <pc:sldMkLst>
          <pc:docMk/>
          <pc:sldMk cId="1682862379" sldId="2528"/>
        </pc:sldMkLst>
        <pc:spChg chg="add mod">
          <ac:chgData name="Steven Sommer" userId="2b561aa5-2032-4f46-b312-26a5c3a4dfb4" providerId="ADAL" clId="{8294D9D6-019D-A846-B9B9-2B25CD745845}" dt="2024-07-31T02:39:58.591" v="173" actId="20577"/>
          <ac:spMkLst>
            <pc:docMk/>
            <pc:sldMk cId="1682862379" sldId="2528"/>
            <ac:spMk id="2" creationId="{9CFDB1A7-6B86-2978-9732-CFFBA0BE7948}"/>
          </ac:spMkLst>
        </pc:spChg>
      </pc:sldChg>
      <pc:sldChg chg="modSp mod">
        <pc:chgData name="Steven Sommer" userId="2b561aa5-2032-4f46-b312-26a5c3a4dfb4" providerId="ADAL" clId="{8294D9D6-019D-A846-B9B9-2B25CD745845}" dt="2024-07-31T02:20:22.493" v="4" actId="27107"/>
        <pc:sldMkLst>
          <pc:docMk/>
          <pc:sldMk cId="2610748302" sldId="2531"/>
        </pc:sldMkLst>
        <pc:spChg chg="mod">
          <ac:chgData name="Steven Sommer" userId="2b561aa5-2032-4f46-b312-26a5c3a4dfb4" providerId="ADAL" clId="{8294D9D6-019D-A846-B9B9-2B25CD745845}" dt="2024-07-31T02:19:58.965" v="1" actId="790"/>
          <ac:spMkLst>
            <pc:docMk/>
            <pc:sldMk cId="2610748302" sldId="2531"/>
            <ac:spMk id="4" creationId="{C61FFEBF-673A-44CB-174C-A8652E97DB88}"/>
          </ac:spMkLst>
        </pc:spChg>
        <pc:spChg chg="mod">
          <ac:chgData name="Steven Sommer" userId="2b561aa5-2032-4f46-b312-26a5c3a4dfb4" providerId="ADAL" clId="{8294D9D6-019D-A846-B9B9-2B25CD745845}" dt="2024-07-31T02:20:22.493" v="4" actId="27107"/>
          <ac:spMkLst>
            <pc:docMk/>
            <pc:sldMk cId="2610748302" sldId="2531"/>
            <ac:spMk id="5" creationId="{78FF6B91-6689-2C0E-E05F-67784B49326B}"/>
          </ac:spMkLst>
        </pc:spChg>
        <pc:spChg chg="mod">
          <ac:chgData name="Steven Sommer" userId="2b561aa5-2032-4f46-b312-26a5c3a4dfb4" providerId="ADAL" clId="{8294D9D6-019D-A846-B9B9-2B25CD745845}" dt="2024-07-31T02:19:51.644" v="0" actId="790"/>
          <ac:spMkLst>
            <pc:docMk/>
            <pc:sldMk cId="2610748302" sldId="2531"/>
            <ac:spMk id="54" creationId="{61D87D5D-3D14-F360-5A9F-9957EAAEA57A}"/>
          </ac:spMkLst>
        </pc:spChg>
      </pc:sldChg>
      <pc:sldChg chg="delSp add del mod">
        <pc:chgData name="Steven Sommer" userId="2b561aa5-2032-4f46-b312-26a5c3a4dfb4" providerId="ADAL" clId="{8294D9D6-019D-A846-B9B9-2B25CD745845}" dt="2024-07-31T02:21:26.187" v="9" actId="2696"/>
        <pc:sldMkLst>
          <pc:docMk/>
          <pc:sldMk cId="3630866750" sldId="2532"/>
        </pc:sldMkLst>
        <pc:spChg chg="del">
          <ac:chgData name="Steven Sommer" userId="2b561aa5-2032-4f46-b312-26a5c3a4dfb4" providerId="ADAL" clId="{8294D9D6-019D-A846-B9B9-2B25CD745845}" dt="2024-07-31T02:20:57.364" v="8" actId="478"/>
          <ac:spMkLst>
            <pc:docMk/>
            <pc:sldMk cId="3630866750" sldId="2532"/>
            <ac:spMk id="11" creationId="{E170E025-2676-5F6A-1D07-415F1963A526}"/>
          </ac:spMkLst>
        </pc:spChg>
        <pc:picChg chg="del">
          <ac:chgData name="Steven Sommer" userId="2b561aa5-2032-4f46-b312-26a5c3a4dfb4" providerId="ADAL" clId="{8294D9D6-019D-A846-B9B9-2B25CD745845}" dt="2024-07-31T02:20:57.364" v="8" actId="478"/>
          <ac:picMkLst>
            <pc:docMk/>
            <pc:sldMk cId="3630866750" sldId="2532"/>
            <ac:picMk id="28" creationId="{2A368A16-4007-15EC-E1BC-FE0123D063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823A-099F-E345-B54A-AFF3FC4A192F}" type="datetimeFigureOut">
              <a:rPr lang="en-AU" smtClean="0"/>
              <a:t>31/7/2024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E4C7-0D3A-9D47-B326-EA3376D37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13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st.com/business/2022/06/16/how-modern-executives-are-different-from-their-forebears" TargetMode="External"/><Relationship Id="rId3" Type="http://schemas.openxmlformats.org/officeDocument/2006/relationships/hyperlink" Target="https://www.economist.com/international/2024/03/13/why-the-growing-gulf-between-young-men-and-women" TargetMode="External"/><Relationship Id="rId7" Type="http://schemas.openxmlformats.org/officeDocument/2006/relationships/hyperlink" Target="https://hbr.org/2024/03/how-companies-should-weigh-in-on-a-controvers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allup.com/workplace/349484/state-of-the-global-workplace.aspx" TargetMode="External"/><Relationship Id="rId5" Type="http://schemas.openxmlformats.org/officeDocument/2006/relationships/hyperlink" Target="https://www.salesforce.com/content/dam/web/en_us/www/assets/pdf/datasheets/salesforce-research-2017-workplace-equality-and-values-report.pdf" TargetMode="External"/><Relationship Id="rId10" Type="http://schemas.openxmlformats.org/officeDocument/2006/relationships/hyperlink" Target="https://mhanational.org/sites/default/files/MTW_Report_2022.pdf" TargetMode="External"/><Relationship Id="rId4" Type="http://schemas.openxmlformats.org/officeDocument/2006/relationships/hyperlink" Target="https://www3.weforum.org/docs/WEF_Future_of_Jobs_2023.pdf" TargetMode="External"/><Relationship Id="rId9" Type="http://schemas.openxmlformats.org/officeDocument/2006/relationships/hyperlink" Target="https://www.abs.gov.au/statistics/labour/earnings-and-working-conditions/working-arrangements/latest-releas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group.com.au/globalassets/news/reports/2024/research-and-economics/ai-group-australian-industry-outlook-for-2024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ssets-c4akfrf5b4d3f4b7.z01.azurefd.net/assets/2023/09/e3227681-b882-4050-b201-a631431ad2a5-WTI_Will_AI_Fix_Work_060723.pdf" TargetMode="External"/><Relationship Id="rId5" Type="http://schemas.openxmlformats.org/officeDocument/2006/relationships/hyperlink" Target="https://language.work/research/workgeist/" TargetMode="External"/><Relationship Id="rId4" Type="http://schemas.openxmlformats.org/officeDocument/2006/relationships/hyperlink" Target="https://www3.weforum.org/docs/WEF_The_Global_Risks_Report_2024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amanetwork.com/journals/jamainternalmedicine/article-abstract/2804309" TargetMode="External"/><Relationship Id="rId3" Type="http://schemas.openxmlformats.org/officeDocument/2006/relationships/hyperlink" Target="https://www.statista.com/statistics/870924/worldwide-digital-transformation-market-size/" TargetMode="External"/><Relationship Id="rId7" Type="http://schemas.openxmlformats.org/officeDocument/2006/relationships/hyperlink" Target="https://www.salesforce.com/news/stories/ai-at-work-research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boutamazon.com.au/news/aws/digital-ai-skills-report-australia-2024" TargetMode="External"/><Relationship Id="rId11" Type="http://schemas.openxmlformats.org/officeDocument/2006/relationships/hyperlink" Target="https://www.ussc.edu.au/quantum-technology-what-is-in-it-for-Australia" TargetMode="External"/><Relationship Id="rId5" Type="http://schemas.openxmlformats.org/officeDocument/2006/relationships/hyperlink" Target="https://www.weforum.org/agenda/2024/05/ai-is-changing-the-shape-of-leadership-how-can-business-leaders-prepare/" TargetMode="External"/><Relationship Id="rId10" Type="http://schemas.openxmlformats.org/officeDocument/2006/relationships/hyperlink" Target="https://www.statista.com/chart/28878/expected-cost-of-cybercrime-until-2027/" TargetMode="External"/><Relationship Id="rId4" Type="http://schemas.openxmlformats.org/officeDocument/2006/relationships/hyperlink" Target="https://www.weforum.org/publications/towards-a-reskilling-revolution-industry-led-action-for-the-future-of-work/" TargetMode="External"/><Relationship Id="rId9" Type="http://schemas.openxmlformats.org/officeDocument/2006/relationships/hyperlink" Target="https://www.weforum.org/agenda/2024/01/cybersecurity-ai-frontline-artificial-intelligence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.cid.harvard.edu/" TargetMode="External"/><Relationship Id="rId3" Type="http://schemas.openxmlformats.org/officeDocument/2006/relationships/hyperlink" Target="https://unctad.org/system/files/official-document/ditctab2024d1_en.pdf" TargetMode="External"/><Relationship Id="rId7" Type="http://schemas.openxmlformats.org/officeDocument/2006/relationships/hyperlink" Target="https://www.gsam.com/content/gsam/us/en/institutions/market-insights/gsam-insights/perspectives/2023/us-inflation-reduction-act-is-driving-clean-energy-investment-one-year-i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cg.com/publications/2023/coming-to-grips-with-corporate-climate-risk" TargetMode="External"/><Relationship Id="rId5" Type="http://schemas.openxmlformats.org/officeDocument/2006/relationships/hyperlink" Target="https://www.pewresearch.org/short-reads/2024/06/18/satisfaction-with-democracy-has-declined-in-recent-years-in-high-income-nations/" TargetMode="External"/><Relationship Id="rId10" Type="http://schemas.openxmlformats.org/officeDocument/2006/relationships/hyperlink" Target="https://www.weforum.org/agenda/2023/09/scope-3-emissions-are-key-to-decarbonization-but-what-are-they-and-how-do-we-tackle-them/" TargetMode="External"/><Relationship Id="rId4" Type="http://schemas.openxmlformats.org/officeDocument/2006/relationships/hyperlink" Target="https://www.sipri.org/sites/default/files/2024-04/2404_fs_milex_2023.pdf" TargetMode="External"/><Relationship Id="rId9" Type="http://schemas.openxmlformats.org/officeDocument/2006/relationships/hyperlink" Target="https://esgnews.com/global-esg-regulation-increases-by-155-over-the-past-decad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3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03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Economist 2024: Why young men and women are drifting apart, The Economist, 13 Mar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https://www.economist.com/international/2024/03/13/why-the-growing-gulf-between-young-men-and-women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2023b: Future of Jobs Report 2023, World Economic Forum, May 2023: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https://www3.weforum.org/docs/WEF_Future_of_Jobs_2023.pdf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>
                <a:effectLst/>
              </a:rPr>
              <a:t> 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Salesforce 2017: Special Report: The Impact of Equality and Values Driven Business, Salesforce Research, 2017: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https://www.salesforce.com/content/dam/web/en_us/www/assets/pdf/datasheets/salesforce-research-2017-workplace-equality-and-values-report.pdf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>
                <a:effectLst/>
              </a:rPr>
              <a:t> 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Gallup 2023: State of the Global Workplace, Gallup: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https://www.gallup.com/workplace/349484/state-of-the-global-workplace.aspx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HBR 2024: How Companies Should Weigh In on a Controversy, Harvard Business Review, Mar-Apr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https://hbr.org/2024/03/how-companies-should-weigh-in-on-a-controversy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Economist 2022: How modern executives are different from their forebears, The Economist, 16 Jun 2022: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https://www.economist.com/business/2022/06/16/how-modern-executives-are-different-from-their-forebears</a:t>
            </a:r>
            <a:r>
              <a:rPr lang="en-US">
                <a:effectLst/>
              </a:rPr>
              <a:t> 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 2023: Working arrangements, Australian Bureau of Statistics, 13 Dec 2023: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https://www.abs.gov.au/statistics/labour/earnings-and-working-conditions/working-arrangements/latest-release</a:t>
            </a:r>
            <a:r>
              <a:rPr lang="en-US">
                <a:effectLst/>
              </a:rPr>
              <a:t> 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Gallup 2023: State of the Global Workplace, Gallup: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https://www.gallup.com/workplace/349484/state-of-the-global-workplace.aspx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MHA 2022: Mind the Workplace 2022 Report: Employer Responsibility to Employer Mental Health, Mental Health America, Feb 2022: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https://mhanational.org/sites/default/files/MTW_Report_2022.pdf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3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4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Group 2024: CEO Expectations Survey, Australian Industry Outlook for 2024, Australian Industry Group, Jan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https://www.aigroup.com.au/globalassets/news/reports/2024/research-and-economics/ai-group-australian-industry-outlook-for-2024.pdf</a:t>
            </a:r>
            <a:r>
              <a:rPr lang="en-US" sz="2800">
                <a:effectLst/>
              </a:rPr>
              <a:t> </a:t>
            </a:r>
          </a:p>
          <a:p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2024a: The Global Risks Report 2024, World Economic Forum, Jan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https://www3.weforum.org/docs/WEF_The_Global_Risks_Report_2024.pdf</a:t>
            </a:r>
            <a:r>
              <a:rPr lang="en-US" sz="2800">
                <a:effectLst/>
              </a:rPr>
              <a:t> </a:t>
            </a:r>
            <a:endParaRPr lang="en-US" sz="2800" kern="10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2024a: The Global Risks Report 2024, World Economic Forum, Jan 2024: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https://www3.weforum.org/docs/WEF_The_Global_Risks_Report_2024.pdf</a:t>
            </a:r>
            <a:br>
              <a:rPr lang="en-AU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2021: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Report,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Qatalog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Cornell University, 2021: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https://language.work/research/workgeist/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800">
                <a:effectLst/>
              </a:rPr>
              <a:t> </a:t>
            </a:r>
            <a:endParaRPr lang="en-US" sz="1800" kern="10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Microsoft 2023: Work Trend Index: Annual Report, Microsoft, 9 May 2023: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https://assets-c4akfrf5b4d3f4b7.z01.azurefd.net/assets/2023/09/e3227681-b882-4050-b201-a631431ad2a5-WTI_Will_AI_Fix_Work_060723.pdf</a:t>
            </a:r>
            <a:br>
              <a:rPr lang="en-AU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2021: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Report,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Qatalog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Cornell University, 2021: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https://language.work/research/workgeist/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7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5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34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92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6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58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Statista 2024b: Spending on digital transformation technologies and services worldwide from 2017 to 2027, Statista, 13 Mar 2024: </a:t>
            </a: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https://www.statista.com/statistics/870924/worldwide-digital-transformation-market-size/</a:t>
            </a: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i="1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2019: Towards a Reskilling Revolution: Industry-Led Action for the Future of Work World Economic Forum, 22 Jan 2019: </a:t>
            </a:r>
            <a:r>
              <a:rPr lang="en-AU" sz="12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https://www.weforum.org/publications/towards-a-reskilling-revolution-industry-led-action-for-the-future-of-work/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200" i="1" kern="1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i="1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2024c: AI is changing the shape of leadership – how can business leaders prepare?, World Economic Forum, 10 May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https://www.weforum.org/agenda/2024/05/ai-is-changing-the-shape-of-leadership-how-can-business-leaders-prepare/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AWS 2024: AI skills could boost salaries and accelerate career growth for workers in Australia, Amazon Web Services, 20 Mar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https://www.aboutamazon.com.au/news/aws/digital-ai-skills-report-australia-2024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Salesforce 2023: More than Half of Generative AI Adopters Use Unapproved Tools at Work, Salesforce, 15 Nov 2023: 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https://www.salesforce.com/news/stories/ai-at-work-research/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b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Jama 2023: Comparing Physician and Artificial Intelligence Chatbot Responses to Patient Questions Posted to a Public Social Media Forum, JAMA Internal Medicine, 28 Apr 2023: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https://jamanetwork.com/journals/jamainternalmedicine/article-abstract/2804309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2024b: Cybersecurity is on the frontline of our AI future. Here's why, World Economic Forum, 15 Jan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https://www.weforum.org/agenda/2024/01/cybersecurity-ai-frontline-artificial-intelligence/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b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12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Statista 2024a: Cybercrime Expected To Skyrocket in Coming Years, Statista, 22 Feb 2024: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https://www.statista.com/chart/28878/expected-cost-of-cybercrime-until-2027/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USSC 2023: Quantum technology: What’s in it for Australia?, United States Studies Centre, 23 Oct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https://www.ussc.edu.au/quantum-technology-what-is-in-it-for-Australia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98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87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2023: Key Statistics and Trends in International Trade 2023, United Nations Conference on Trade and Development,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https://unctad.org/system/files/official-document/ditctab2024d1_en.pdf</a:t>
            </a:r>
            <a:br>
              <a:rPr lang="en-AU" sz="12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1200" b="1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SIPRI 2024: Trends in World Military Expenditure 2023, Stockholm International Peace Research Institute, Apr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https://www.sipri.org/sites/default/files/2024-04/2404_fs_milex_2023.pdf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Pew 2024: Satisfaction with democracy has declined in recent years in high-income nations, Pew Research </a:t>
            </a:r>
            <a:r>
              <a:rPr lang="en-AU" sz="1200" kern="1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Center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18 Jun 2024: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https://www.pewresearch.org/short-reads/2024/06/18/satisfaction-with-democracy-has-declined-in-recent-years-in-high-income-nations/</a:t>
            </a:r>
            <a:br>
              <a:rPr lang="en-AU" sz="1200" b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BCG 2023: Coming to Grips with Corporate Climate Risk, Boston Consulting Group, 20 Nov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https://www.bcg.com/publications/2023/coming-to-grips-with-corporate-climate-risk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GSAM 2023: The US Inflation Reduction Act is driving clean-energy investment one year in, Goldman Sachs Asset Management, 31 Oct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https://www.gsam.com/content/gsam/us/en/institutions/market-insights/gsam-insights/perspectives/2023/us-inflation-reduction-act-is-driving-clean-energy-investment-one-year-in.html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Harvard 2024: The Atlas of Economic Complexity, Harvard Growth Lab,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https://atlas.cid.harvard.edu/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ESGNews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2023: Global ESG Regulation Increases by 155% Over the Past Decade, ESG News, 20 Jun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https://esgnews.com/global-esg-regulation-increases-by-155-over-the-past-decade/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2023a: Scope 3 emissions are key to decarbonization – but what are they and how do we tackle them?, World Economic Forum, 19 Sep 2023: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https://www.weforum.org/agenda/2023/09/scope-3-emissions-are-key-to-decarbonization-but-what-are-they-and-how-do-we-tackle-them/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40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6A1B-395E-4CB0-3B0C-D14FDE9BA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53" y="3014931"/>
            <a:ext cx="2439097" cy="8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5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E466C-1ADC-0DA2-E815-89094AED2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452" y="3014930"/>
            <a:ext cx="2439097" cy="8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17600" y="1092200"/>
            <a:ext cx="9855200" cy="46736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5067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6933" marR="0" lvl="0" indent="0" algn="ctr" defTabSz="121917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5067">
                <a:solidFill>
                  <a:srgbClr val="000000"/>
                </a:solidFill>
              </a:rPr>
              <a:t>“Insert quote </a:t>
            </a:r>
            <a:r>
              <a:rPr sz="5067" spc="-13">
                <a:solidFill>
                  <a:srgbClr val="000000"/>
                </a:solidFill>
              </a:rPr>
              <a:t>here</a:t>
            </a:r>
            <a:r>
              <a:rPr lang="en-AU" sz="5067" spc="-13">
                <a:solidFill>
                  <a:srgbClr val="000000"/>
                </a:solidFill>
              </a:rPr>
              <a:t>. </a:t>
            </a:r>
            <a:br>
              <a:rPr lang="en-AU" sz="5067" spc="-13">
                <a:solidFill>
                  <a:srgbClr val="000000"/>
                </a:solidFill>
              </a:rPr>
            </a:br>
            <a:r>
              <a:rPr lang="en-AU" sz="5067" spc="-13" err="1">
                <a:solidFill>
                  <a:srgbClr val="000000"/>
                </a:solidFill>
              </a:rPr>
              <a:t>Unti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cuptasitae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velluptatur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suntem</a:t>
            </a:r>
            <a:r>
              <a:rPr lang="en-AU" sz="5067" spc="-13">
                <a:solidFill>
                  <a:srgbClr val="000000"/>
                </a:solidFill>
              </a:rPr>
              <a:t> as </a:t>
            </a:r>
            <a:r>
              <a:rPr lang="en-AU" sz="5067" spc="-13" err="1">
                <a:solidFill>
                  <a:srgbClr val="000000"/>
                </a:solidFill>
              </a:rPr>
              <a:t>derempo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rposten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dignisqui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omnissum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eiur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earchit</a:t>
            </a:r>
            <a:r>
              <a:rPr lang="en-AU" sz="5067" spc="-13">
                <a:solidFill>
                  <a:srgbClr val="000000"/>
                </a:solidFill>
              </a:rPr>
              <a:t> ab </a:t>
            </a:r>
            <a:r>
              <a:rPr lang="en-AU" sz="5067" spc="-13" err="1">
                <a:solidFill>
                  <a:srgbClr val="000000"/>
                </a:solidFill>
              </a:rPr>
              <a:t>ipidici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llorum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coreriae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quia</a:t>
            </a:r>
            <a:r>
              <a:rPr lang="en-AU" sz="5067" spc="-13">
                <a:solidFill>
                  <a:srgbClr val="000000"/>
                </a:solidFill>
              </a:rPr>
              <a:t>.”</a:t>
            </a:r>
            <a:endParaRPr sz="5067"/>
          </a:p>
        </p:txBody>
      </p:sp>
    </p:spTree>
    <p:extLst>
      <p:ext uri="{BB962C8B-B14F-4D97-AF65-F5344CB8AC3E}">
        <p14:creationId xmlns:p14="http://schemas.microsoft.com/office/powerpoint/2010/main" val="3687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17600" y="1092200"/>
            <a:ext cx="9855200" cy="46736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5067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6933" marR="0" lvl="0" indent="0" algn="ctr" defTabSz="121917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5067">
                <a:solidFill>
                  <a:srgbClr val="000000"/>
                </a:solidFill>
              </a:rPr>
              <a:t>“Insert quote </a:t>
            </a:r>
            <a:r>
              <a:rPr sz="5067" spc="-13">
                <a:solidFill>
                  <a:srgbClr val="000000"/>
                </a:solidFill>
              </a:rPr>
              <a:t>here</a:t>
            </a:r>
            <a:r>
              <a:rPr lang="en-AU" sz="5067" spc="-13">
                <a:solidFill>
                  <a:srgbClr val="000000"/>
                </a:solidFill>
              </a:rPr>
              <a:t>. </a:t>
            </a:r>
            <a:br>
              <a:rPr lang="en-AU" sz="5067" spc="-13">
                <a:solidFill>
                  <a:srgbClr val="000000"/>
                </a:solidFill>
              </a:rPr>
            </a:br>
            <a:r>
              <a:rPr lang="en-AU" sz="5067" spc="-13" err="1">
                <a:solidFill>
                  <a:srgbClr val="000000"/>
                </a:solidFill>
              </a:rPr>
              <a:t>Unti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cuptasitae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velluptatur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suntem</a:t>
            </a:r>
            <a:r>
              <a:rPr lang="en-AU" sz="5067" spc="-13">
                <a:solidFill>
                  <a:srgbClr val="000000"/>
                </a:solidFill>
              </a:rPr>
              <a:t> as </a:t>
            </a:r>
            <a:r>
              <a:rPr lang="en-AU" sz="5067" spc="-13" err="1">
                <a:solidFill>
                  <a:srgbClr val="000000"/>
                </a:solidFill>
              </a:rPr>
              <a:t>derempo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rposten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dignisqui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omnissum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eiur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earchit</a:t>
            </a:r>
            <a:r>
              <a:rPr lang="en-AU" sz="5067" spc="-13">
                <a:solidFill>
                  <a:srgbClr val="000000"/>
                </a:solidFill>
              </a:rPr>
              <a:t> ab </a:t>
            </a:r>
            <a:r>
              <a:rPr lang="en-AU" sz="5067" spc="-13" err="1">
                <a:solidFill>
                  <a:srgbClr val="000000"/>
                </a:solidFill>
              </a:rPr>
              <a:t>ipidici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llorum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coreriae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quia</a:t>
            </a:r>
            <a:r>
              <a:rPr lang="en-AU" sz="5067" spc="-13">
                <a:solidFill>
                  <a:srgbClr val="000000"/>
                </a:solidFill>
              </a:rPr>
              <a:t>.”</a:t>
            </a:r>
            <a:endParaRPr sz="5067"/>
          </a:p>
        </p:txBody>
      </p:sp>
    </p:spTree>
    <p:extLst>
      <p:ext uri="{BB962C8B-B14F-4D97-AF65-F5344CB8AC3E}">
        <p14:creationId xmlns:p14="http://schemas.microsoft.com/office/powerpoint/2010/main" val="135638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E0B4F7-53C8-C698-48AC-1A48900BD1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208B61-21B4-793C-E77F-A69749848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48" y="220694"/>
            <a:ext cx="1579416" cy="31831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DC88A2-DDD3-CF78-8989-8D3E28829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25EAC7-EF39-FBCC-23DF-998972C6F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4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49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432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120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8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0850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1" r:id="rId2"/>
    <p:sldLayoutId id="2147483830" r:id="rId3"/>
    <p:sldLayoutId id="2147483827" r:id="rId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plus.sydney.edu.au/" TargetMode="External"/><Relationship Id="rId4" Type="http://schemas.openxmlformats.org/officeDocument/2006/relationships/hyperlink" Target="https://doi.org/10.25910/57M8-SQ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hyperlink" Target="https://plus.sydney.edu.au/brand-leadership-sprint/" TargetMode="External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hyperlink" Target="https://plus.sydney.edu.au/ai-fluency-sprint/" TargetMode="External"/><Relationship Id="rId16" Type="http://schemas.openxmlformats.org/officeDocument/2006/relationships/hyperlink" Target="mailto:executive.plus@sydney.edu.a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hyperlink" Target="https://plus.sydney.edu.au/geopolitics/" TargetMode="External"/><Relationship Id="rId15" Type="http://schemas.openxmlformats.org/officeDocument/2006/relationships/hyperlink" Target="https://plus.sydney.edu.au/our-sprints/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plus.sydney.edu.au/net-zero/" TargetMode="External"/><Relationship Id="rId9" Type="http://schemas.openxmlformats.org/officeDocument/2006/relationships/image" Target="../media/image54.svg"/><Relationship Id="rId1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ofile of a person&#10;&#10;Description automatically generated">
            <a:extLst>
              <a:ext uri="{FF2B5EF4-FFF2-40B4-BE49-F238E27FC236}">
                <a16:creationId xmlns:a16="http://schemas.microsoft.com/office/drawing/2014/main" id="{1E344195-01E2-B7E6-EE84-163E4D9F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70E025-2676-5F6A-1D07-415F1963A5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5323" y="5432364"/>
            <a:ext cx="7959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en-AU" sz="1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Referencing in academic publications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Peter, S., Riemer, K., Norman, P. (2024). The 2025 Skills Horizon.</a:t>
            </a:r>
            <a: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Sydney Executive Plus, The University of Sydney, </a:t>
            </a: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https://doi.org/10.25910/57M8-SQ33</a:t>
            </a:r>
            <a:endParaRPr lang="en-AU" sz="1000" b="0" i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fontAlgn="base"/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r" rtl="0" fontAlgn="base"/>
            <a:r>
              <a:rPr lang="en-AU" sz="1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Referencing on social media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include the report URL: </a:t>
            </a: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plus.sydney.edu.au/horizon</a:t>
            </a:r>
            <a:endParaRPr lang="en-US" sz="10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368A16-4007-15EC-E1BC-FE0123D063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064" y="1230676"/>
            <a:ext cx="7321893" cy="3308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3FED3-3D5A-DF5E-8F2A-64F03F870284}"/>
              </a:ext>
            </a:extLst>
          </p:cNvPr>
          <p:cNvSpPr txBox="1"/>
          <p:nvPr/>
        </p:nvSpPr>
        <p:spPr>
          <a:xfrm>
            <a:off x="2938967" y="-702361"/>
            <a:ext cx="63140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600" b="1" dirty="0"/>
              <a:t>This slide deck includes animations. </a:t>
            </a:r>
            <a:br>
              <a:rPr lang="en-AU" sz="1600" b="1" dirty="0"/>
            </a:br>
            <a:r>
              <a:rPr lang="en-AU" sz="1600" b="1" dirty="0"/>
              <a:t>Some slides will only show all content in presenter mode.</a:t>
            </a:r>
          </a:p>
        </p:txBody>
      </p:sp>
    </p:spTree>
    <p:extLst>
      <p:ext uri="{BB962C8B-B14F-4D97-AF65-F5344CB8AC3E}">
        <p14:creationId xmlns:p14="http://schemas.microsoft.com/office/powerpoint/2010/main" val="40108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276BD034-5F90-3897-7FA2-22677F46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818806"/>
            <a:ext cx="4051300" cy="4463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754" y="659185"/>
            <a:ext cx="4051300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across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53248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71A4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3</a:t>
            </a:r>
            <a:endParaRPr lang="en-US" sz="1400">
              <a:solidFill>
                <a:srgbClr val="71A4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2A110E-B9A3-44AA-2667-DFC16EFBE61E}"/>
              </a:ext>
            </a:extLst>
          </p:cNvPr>
          <p:cNvGrpSpPr/>
          <p:nvPr/>
        </p:nvGrpSpPr>
        <p:grpSpPr>
          <a:xfrm>
            <a:off x="5249929" y="2196141"/>
            <a:ext cx="6228661" cy="3759200"/>
            <a:chOff x="5314583" y="1919050"/>
            <a:chExt cx="6228661" cy="37592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F7F343-AA60-9CE3-9777-67AE342514A8}"/>
                </a:ext>
              </a:extLst>
            </p:cNvPr>
            <p:cNvGrpSpPr/>
            <p:nvPr/>
          </p:nvGrpSpPr>
          <p:grpSpPr>
            <a:xfrm>
              <a:off x="5314583" y="1919050"/>
              <a:ext cx="6228661" cy="3759200"/>
              <a:chOff x="5208706" y="1874669"/>
              <a:chExt cx="6228661" cy="3759200"/>
            </a:xfrm>
          </p:grpSpPr>
          <p:pic>
            <p:nvPicPr>
              <p:cNvPr id="7" name="Picture 6" descr="A blue and black object&#10;&#10;Description automatically generated with medium confidence">
                <a:extLst>
                  <a:ext uri="{FF2B5EF4-FFF2-40B4-BE49-F238E27FC236}">
                    <a16:creationId xmlns:a16="http://schemas.microsoft.com/office/drawing/2014/main" id="{B8514722-EE5F-4E6E-623D-17B0A008E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8266" y="1874669"/>
                <a:ext cx="2679700" cy="3759200"/>
              </a:xfrm>
              <a:prstGeom prst="rect">
                <a:avLst/>
              </a:prstGeom>
            </p:spPr>
          </p:pic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3C5262CC-F019-07F3-5BB8-81E87CB70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08706" y="4790257"/>
                <a:ext cx="1743707" cy="622264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PRODUCTIVE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WORK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COMMUNITIES</a:t>
                </a:r>
              </a:p>
            </p:txBody>
          </p:sp>
          <p:sp>
            <p:nvSpPr>
              <p:cNvPr id="28" name="Subtitle 2">
                <a:extLst>
                  <a:ext uri="{FF2B5EF4-FFF2-40B4-BE49-F238E27FC236}">
                    <a16:creationId xmlns:a16="http://schemas.microsoft.com/office/drawing/2014/main" id="{E9D55694-B8F3-FB43-3465-FA3AF49BB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439" y="3380850"/>
                <a:ext cx="1232562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INCLUSIVE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LEADERSHIP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B91CDF09-D987-78BB-D7F5-7DD6D3BD8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1316" y="1916126"/>
                <a:ext cx="1762408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PERSUASIVE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STORY CRAFTING</a:t>
                </a:r>
              </a:p>
            </p:txBody>
          </p:sp>
          <p:sp>
            <p:nvSpPr>
              <p:cNvPr id="34" name="Subtitle 2">
                <a:extLst>
                  <a:ext uri="{FF2B5EF4-FFF2-40B4-BE49-F238E27FC236}">
                    <a16:creationId xmlns:a16="http://schemas.microsoft.com/office/drawing/2014/main" id="{67C17594-6369-2962-6C19-4D99645667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38219" y="2702540"/>
                <a:ext cx="1699148" cy="583389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LEADING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ACROSS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GENERATIONS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FAE0ED4-5B8A-BC2E-3DBA-C34188A19A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4378" y="5101389"/>
                <a:ext cx="101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Subtitle 2">
                <a:extLst>
                  <a:ext uri="{FF2B5EF4-FFF2-40B4-BE49-F238E27FC236}">
                    <a16:creationId xmlns:a16="http://schemas.microsoft.com/office/drawing/2014/main" id="{77CE24F6-B2D5-E655-9AF4-EF1B36E62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07692" y="4391445"/>
                <a:ext cx="1560275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MANAGING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WITH PURPOSE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C3A9C3C-7E18-D92F-6C5B-4863BB869F4D}"/>
                  </a:ext>
                </a:extLst>
              </p:cNvPr>
              <p:cNvGrpSpPr/>
              <p:nvPr/>
            </p:nvGrpSpPr>
            <p:grpSpPr>
              <a:xfrm rot="16200000" flipV="1">
                <a:off x="7167461" y="3452562"/>
                <a:ext cx="316679" cy="1134105"/>
                <a:chOff x="8085223" y="3003178"/>
                <a:chExt cx="316679" cy="1134105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886AF24-CB53-ADF8-43EE-B5B0C8643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518170" y="3570231"/>
                  <a:ext cx="11341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05A565D-69FD-EB65-7A97-D360F5E0B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243563" y="3978943"/>
                  <a:ext cx="0" cy="3166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88B3BBC-5A3E-14E6-90C9-B21A7544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9542" y="4608841"/>
                <a:ext cx="8584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425AD6A-56DC-FBBF-EEDB-D2F7FF847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53803" y="3012706"/>
                <a:ext cx="883447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5BE3C3-3AAA-19CF-0F01-E3D615B41A10}"/>
                </a:ext>
              </a:extLst>
            </p:cNvPr>
            <p:cNvGrpSpPr/>
            <p:nvPr/>
          </p:nvGrpSpPr>
          <p:grpSpPr>
            <a:xfrm flipV="1">
              <a:off x="7682009" y="2142956"/>
              <a:ext cx="1134105" cy="316680"/>
              <a:chOff x="7017025" y="4058056"/>
              <a:chExt cx="1134105" cy="3166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08204CE-1D73-F4CB-4F95-42B666555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17025" y="4374736"/>
                <a:ext cx="113410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D9032BE-0EC3-4571-86B8-4FE5A9E14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026" y="4058056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388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and white text with white text&#10;&#10;Description automatically generated">
            <a:extLst>
              <a:ext uri="{FF2B5EF4-FFF2-40B4-BE49-F238E27FC236}">
                <a16:creationId xmlns:a16="http://schemas.microsoft.com/office/drawing/2014/main" id="{9189F063-215D-B267-6708-1C799E9C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79" y="2343563"/>
            <a:ext cx="1473200" cy="1244600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EBF29B4-4A09-BD8A-7112-B0AE8047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904" y="4165370"/>
            <a:ext cx="1473200" cy="1257300"/>
          </a:xfrm>
          <a:prstGeom prst="rect">
            <a:avLst/>
          </a:prstGeom>
        </p:spPr>
      </p:pic>
      <p:pic>
        <p:nvPicPr>
          <p:cNvPr id="12" name="Picture 11" descr="A black and white background with white text&#10;&#10;Description automatically generated">
            <a:extLst>
              <a:ext uri="{FF2B5EF4-FFF2-40B4-BE49-F238E27FC236}">
                <a16:creationId xmlns:a16="http://schemas.microsoft.com/office/drawing/2014/main" id="{757FCDCD-8261-BF14-2282-67EC0D62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31" y="2343563"/>
            <a:ext cx="1549400" cy="1244600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6EB4C89-EF72-55FD-71A1-1AC26A99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56" y="4165370"/>
            <a:ext cx="1346200" cy="1257300"/>
          </a:xfrm>
          <a:prstGeom prst="rect">
            <a:avLst/>
          </a:prstGeom>
        </p:spPr>
      </p:pic>
      <p:pic>
        <p:nvPicPr>
          <p:cNvPr id="16" name="Picture 1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7AE4C-DB56-2FD4-F9DA-4F1F7E8A0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179" y="2307349"/>
            <a:ext cx="1600200" cy="1244600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1081FD6-F0DA-2CCA-C762-F99286343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979" y="4165370"/>
            <a:ext cx="1498600" cy="1267714"/>
          </a:xfrm>
          <a:prstGeom prst="rect">
            <a:avLst/>
          </a:prstGeom>
        </p:spPr>
      </p:pic>
      <p:pic>
        <p:nvPicPr>
          <p:cNvPr id="20" name="Picture 1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4863F5A-5391-FC60-95D6-F579F3773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188" y="663728"/>
            <a:ext cx="1054100" cy="1295400"/>
          </a:xfrm>
          <a:prstGeom prst="rect">
            <a:avLst/>
          </a:prstGeom>
        </p:spPr>
      </p:pic>
      <p:pic>
        <p:nvPicPr>
          <p:cNvPr id="22" name="Picture 2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4778BEE-F8A9-71A0-6701-F053291EA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321" y="2307349"/>
            <a:ext cx="1219200" cy="124460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2715158-18E9-DC0D-BC7F-C95592DE9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688" y="4175784"/>
            <a:ext cx="14351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D4EAF-FA94-A94C-D476-6F77EF308F7F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across difference,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A7854B-27B0-4F5C-113C-E566B54D533F}"/>
              </a:ext>
            </a:extLst>
          </p:cNvPr>
          <p:cNvCxnSpPr>
            <a:cxnSpLocks/>
          </p:cNvCxnSpPr>
          <p:nvPr/>
        </p:nvCxnSpPr>
        <p:spPr>
          <a:xfrm>
            <a:off x="2666408" y="1838226"/>
            <a:ext cx="4345" cy="458857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30C1A-161E-724E-723E-9F48521FF451}"/>
              </a:ext>
            </a:extLst>
          </p:cNvPr>
          <p:cNvCxnSpPr>
            <a:cxnSpLocks/>
          </p:cNvCxnSpPr>
          <p:nvPr/>
        </p:nvCxnSpPr>
        <p:spPr>
          <a:xfrm flipV="1">
            <a:off x="9340586" y="5608948"/>
            <a:ext cx="0" cy="480768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526440-7588-ADFC-6A6D-5E48EF0D1F31}"/>
              </a:ext>
            </a:extLst>
          </p:cNvPr>
          <p:cNvCxnSpPr>
            <a:cxnSpLocks/>
          </p:cNvCxnSpPr>
          <p:nvPr/>
        </p:nvCxnSpPr>
        <p:spPr>
          <a:xfrm>
            <a:off x="4900656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06D2F7-4134-EE2D-0A89-F0815CE244C7}"/>
              </a:ext>
            </a:extLst>
          </p:cNvPr>
          <p:cNvCxnSpPr>
            <a:cxnSpLocks/>
          </p:cNvCxnSpPr>
          <p:nvPr/>
        </p:nvCxnSpPr>
        <p:spPr>
          <a:xfrm>
            <a:off x="2675930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5D4A4A-552D-5D9F-91DB-154179C0C1B1}"/>
              </a:ext>
            </a:extLst>
          </p:cNvPr>
          <p:cNvGrpSpPr/>
          <p:nvPr/>
        </p:nvGrpSpPr>
        <p:grpSpPr>
          <a:xfrm>
            <a:off x="2653446" y="1663280"/>
            <a:ext cx="2233401" cy="4445290"/>
            <a:chOff x="2747716" y="1663280"/>
            <a:chExt cx="2233401" cy="44452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7ECC7D-0843-E5BF-B822-C44B6C5B97D4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Oval 46">
              <a:extLst>
                <a:ext uri="{FF2B5EF4-FFF2-40B4-BE49-F238E27FC236}">
                  <a16:creationId xmlns:a16="http://schemas.microsoft.com/office/drawing/2014/main" id="{B8B1CAEE-4C52-CD9C-5F33-0B9540E9457F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87308B2B-6781-9B89-050D-E7D621594C21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95AFBE-4148-4E40-141B-340F3F75D276}"/>
              </a:ext>
            </a:extLst>
          </p:cNvPr>
          <p:cNvGrpSpPr/>
          <p:nvPr/>
        </p:nvGrpSpPr>
        <p:grpSpPr>
          <a:xfrm>
            <a:off x="4887599" y="1663280"/>
            <a:ext cx="2233401" cy="4445290"/>
            <a:chOff x="2747716" y="1663280"/>
            <a:chExt cx="2233401" cy="44452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625877-33E5-6055-B8C3-64A568408B33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0E31DBF-40E0-0F27-1104-60D651761764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9CB179CF-80EC-8CF0-7D53-50C423336861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AFA5F1-53E6-8195-D084-202E2047B225}"/>
              </a:ext>
            </a:extLst>
          </p:cNvPr>
          <p:cNvGrpSpPr/>
          <p:nvPr/>
        </p:nvGrpSpPr>
        <p:grpSpPr>
          <a:xfrm>
            <a:off x="7112325" y="0"/>
            <a:ext cx="1119646" cy="6108570"/>
            <a:chOff x="2747716" y="0"/>
            <a:chExt cx="1119646" cy="610857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459B25-09DA-83B3-E224-EAB2AAC0CE0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0"/>
              <a:ext cx="0" cy="5608948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46">
              <a:extLst>
                <a:ext uri="{FF2B5EF4-FFF2-40B4-BE49-F238E27FC236}">
                  <a16:creationId xmlns:a16="http://schemas.microsoft.com/office/drawing/2014/main" id="{2770CD6F-09BB-DA3E-7D88-96EED8AC07B4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B437B3-098F-20E4-547E-9BBD971F560E}"/>
              </a:ext>
            </a:extLst>
          </p:cNvPr>
          <p:cNvCxnSpPr>
            <a:cxnSpLocks/>
          </p:cNvCxnSpPr>
          <p:nvPr/>
        </p:nvCxnSpPr>
        <p:spPr>
          <a:xfrm>
            <a:off x="9350107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55D8FE-D15B-5808-85E0-E5E22960D016}"/>
              </a:ext>
            </a:extLst>
          </p:cNvPr>
          <p:cNvCxnSpPr>
            <a:cxnSpLocks/>
          </p:cNvCxnSpPr>
          <p:nvPr/>
        </p:nvCxnSpPr>
        <p:spPr>
          <a:xfrm>
            <a:off x="7115954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116DFD-7AB4-6001-F7D3-4B95A0E061DC}"/>
              </a:ext>
            </a:extLst>
          </p:cNvPr>
          <p:cNvCxnSpPr>
            <a:cxnSpLocks/>
          </p:cNvCxnSpPr>
          <p:nvPr/>
        </p:nvCxnSpPr>
        <p:spPr>
          <a:xfrm>
            <a:off x="9350107" y="1998482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26EA79-CC43-549D-E9EC-F617AE6E7B88}"/>
              </a:ext>
            </a:extLst>
          </p:cNvPr>
          <p:cNvCxnSpPr>
            <a:cxnSpLocks/>
          </p:cNvCxnSpPr>
          <p:nvPr/>
        </p:nvCxnSpPr>
        <p:spPr>
          <a:xfrm flipH="1">
            <a:off x="9343472" y="0"/>
            <a:ext cx="6635" cy="658062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different approach&#10;&#10;Description automatically generated with medium confidence">
            <a:extLst>
              <a:ext uri="{FF2B5EF4-FFF2-40B4-BE49-F238E27FC236}">
                <a16:creationId xmlns:a16="http://schemas.microsoft.com/office/drawing/2014/main" id="{202A9550-11DE-9E0D-96F3-3DB50484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7" y="1821160"/>
            <a:ext cx="4049164" cy="44615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274" y="653686"/>
            <a:ext cx="4217988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through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4774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4</a:t>
            </a:r>
            <a:endParaRPr lang="en-US" sz="140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C1F9B9-F9FD-20EC-8687-6DA5C75AA46A}"/>
              </a:ext>
            </a:extLst>
          </p:cNvPr>
          <p:cNvGrpSpPr/>
          <p:nvPr/>
        </p:nvGrpSpPr>
        <p:grpSpPr>
          <a:xfrm>
            <a:off x="5802491" y="2326632"/>
            <a:ext cx="5492662" cy="3384949"/>
            <a:chOff x="5812117" y="1931996"/>
            <a:chExt cx="5492662" cy="3384949"/>
          </a:xfrm>
        </p:grpSpPr>
        <p:pic>
          <p:nvPicPr>
            <p:cNvPr id="6" name="Picture 5" descr="A pink object with black dots&#10;&#10;Description automatically generated">
              <a:extLst>
                <a:ext uri="{FF2B5EF4-FFF2-40B4-BE49-F238E27FC236}">
                  <a16:creationId xmlns:a16="http://schemas.microsoft.com/office/drawing/2014/main" id="{E6637C79-ED1F-D919-7149-30B39149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429" y="2299610"/>
              <a:ext cx="4165600" cy="2641600"/>
            </a:xfrm>
            <a:prstGeom prst="rect">
              <a:avLst/>
            </a:prstGeom>
          </p:spPr>
        </p:pic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7056359" y="4882158"/>
              <a:ext cx="1743707" cy="4347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HUMANITIES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5812117" y="2961841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SELF-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6428398" y="2360063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PROBABILISTIC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9318933" y="1931996"/>
              <a:ext cx="1699148" cy="283576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UNLEARNING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7308877" y="2821668"/>
              <a:ext cx="0" cy="12409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9744504" y="4882154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FUTURES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3A9C3C-7E18-D92F-6C5B-4863BB869F4D}"/>
                </a:ext>
              </a:extLst>
            </p:cNvPr>
            <p:cNvGrpSpPr/>
            <p:nvPr/>
          </p:nvGrpSpPr>
          <p:grpSpPr>
            <a:xfrm rot="16200000" flipH="1">
              <a:off x="9854025" y="4211536"/>
              <a:ext cx="412981" cy="928255"/>
              <a:chOff x="8085224" y="3209029"/>
              <a:chExt cx="412981" cy="92825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86AF24-CB53-ADF8-43EE-B5B0C86439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621096" y="3673157"/>
                <a:ext cx="9282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5A565D-69FD-EB65-7A97-D360F5E0B0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291715" y="3930792"/>
                <a:ext cx="0" cy="4129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8B3BBC-5A3E-14E6-90C9-B21A75444B03}"/>
                </a:ext>
              </a:extLst>
            </p:cNvPr>
            <p:cNvCxnSpPr>
              <a:cxnSpLocks/>
            </p:cNvCxnSpPr>
            <p:nvPr/>
          </p:nvCxnSpPr>
          <p:spPr>
            <a:xfrm>
              <a:off x="8509868" y="3498424"/>
              <a:ext cx="14259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24F1D30E-B09E-A10F-ECF5-2B0B6A6F68B9}"/>
                </a:ext>
              </a:extLst>
            </p:cNvPr>
            <p:cNvSpPr txBox="1">
              <a:spLocks/>
            </p:cNvSpPr>
            <p:nvPr/>
          </p:nvSpPr>
          <p:spPr>
            <a:xfrm>
              <a:off x="9744504" y="3206168"/>
              <a:ext cx="1560275" cy="58451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MANAGING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THROUGH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COMPLEXITY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0015B8-B74D-CCE0-AF2C-425089D543AA}"/>
                </a:ext>
              </a:extLst>
            </p:cNvPr>
            <p:cNvCxnSpPr>
              <a:cxnSpLocks/>
            </p:cNvCxnSpPr>
            <p:nvPr/>
          </p:nvCxnSpPr>
          <p:spPr>
            <a:xfrm>
              <a:off x="6428398" y="3443732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CE5133-72B9-742B-6645-B3F7EA3CA21F}"/>
                </a:ext>
              </a:extLst>
            </p:cNvPr>
            <p:cNvGrpSpPr/>
            <p:nvPr/>
          </p:nvGrpSpPr>
          <p:grpSpPr>
            <a:xfrm rot="5400000">
              <a:off x="8866892" y="1994456"/>
              <a:ext cx="596466" cy="727771"/>
              <a:chOff x="8085223" y="3409992"/>
              <a:chExt cx="596466" cy="72777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BA52C9D-5948-88F4-1B09-A12D01A357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721577" y="3773638"/>
                <a:ext cx="7272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3CD292D-8313-A59E-F61D-6470F8BA3E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383216" y="3839291"/>
                <a:ext cx="481" cy="5964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AE3E4D-430B-8C2A-1D57-D7CDEB059E8C}"/>
                </a:ext>
              </a:extLst>
            </p:cNvPr>
            <p:cNvGrpSpPr/>
            <p:nvPr/>
          </p:nvGrpSpPr>
          <p:grpSpPr>
            <a:xfrm rot="10800000" flipV="1">
              <a:off x="8483388" y="4326926"/>
              <a:ext cx="316679" cy="774809"/>
              <a:chOff x="8085223" y="3362474"/>
              <a:chExt cx="316679" cy="77480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937044-35FB-226F-AB98-0576A03DBE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085223" y="3362474"/>
                <a:ext cx="0" cy="7748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B4DE44-EF69-8CDD-559E-157F7741E9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43563" y="3978943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177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60ACD09-F501-936E-08BE-8D51093F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77" y="2130228"/>
            <a:ext cx="1371600" cy="1371600"/>
          </a:xfrm>
          <a:prstGeom prst="rect">
            <a:avLst/>
          </a:prstGeom>
        </p:spPr>
      </p:pic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5BBC052-DECF-A5ED-254F-99E1CA181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77" y="3975033"/>
            <a:ext cx="1295400" cy="1333500"/>
          </a:xfrm>
          <a:prstGeom prst="rect">
            <a:avLst/>
          </a:prstGeom>
        </p:spPr>
      </p:pic>
      <p:pic>
        <p:nvPicPr>
          <p:cNvPr id="17" name="Picture 1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FC22BCD-BA2A-7ECF-BFF2-40C3CD17D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403" y="2130228"/>
            <a:ext cx="1143000" cy="1270000"/>
          </a:xfrm>
          <a:prstGeom prst="rect">
            <a:avLst/>
          </a:prstGeom>
        </p:spPr>
      </p:pic>
      <p:pic>
        <p:nvPicPr>
          <p:cNvPr id="21" name="Picture 2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33F36A0-F958-D469-2C4B-AB77BB996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975033"/>
            <a:ext cx="1447800" cy="1333500"/>
          </a:xfrm>
          <a:prstGeom prst="rect">
            <a:avLst/>
          </a:prstGeom>
        </p:spPr>
      </p:pic>
      <p:pic>
        <p:nvPicPr>
          <p:cNvPr id="25" name="Picture 2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B6DECD9-EE80-A2B2-82E3-0A300268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947" y="2133600"/>
            <a:ext cx="1219200" cy="1295400"/>
          </a:xfrm>
          <a:prstGeom prst="rect">
            <a:avLst/>
          </a:prstGeom>
        </p:spPr>
      </p:pic>
      <p:pic>
        <p:nvPicPr>
          <p:cNvPr id="27" name="Picture 2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8F9AF1B-5CE3-499B-FC86-C2F4B667F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0197" y="3975033"/>
            <a:ext cx="1282700" cy="133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9B502-504C-8AE0-2490-954D7D187CAF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through complexity,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3B89F2-FDF0-8594-FDB5-D10097293103}"/>
              </a:ext>
            </a:extLst>
          </p:cNvPr>
          <p:cNvCxnSpPr>
            <a:cxnSpLocks/>
          </p:cNvCxnSpPr>
          <p:nvPr/>
        </p:nvCxnSpPr>
        <p:spPr>
          <a:xfrm>
            <a:off x="3548204" y="1471679"/>
            <a:ext cx="0" cy="571783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75EA3-87B6-7BF2-F471-5569731B7C6F}"/>
              </a:ext>
            </a:extLst>
          </p:cNvPr>
          <p:cNvCxnSpPr>
            <a:cxnSpLocks/>
          </p:cNvCxnSpPr>
          <p:nvPr/>
        </p:nvCxnSpPr>
        <p:spPr>
          <a:xfrm flipV="1">
            <a:off x="8812693" y="5440775"/>
            <a:ext cx="0" cy="5753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E3A9A2-CAFD-23B3-7F8B-A27C8864E534}"/>
              </a:ext>
            </a:extLst>
          </p:cNvPr>
          <p:cNvCxnSpPr>
            <a:cxnSpLocks/>
          </p:cNvCxnSpPr>
          <p:nvPr/>
        </p:nvCxnSpPr>
        <p:spPr>
          <a:xfrm>
            <a:off x="3548204" y="3606273"/>
            <a:ext cx="9522" cy="281994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9F9AB7-AEC4-004E-5293-A94EB2FFCD1E}"/>
              </a:ext>
            </a:extLst>
          </p:cNvPr>
          <p:cNvGrpSpPr/>
          <p:nvPr/>
        </p:nvGrpSpPr>
        <p:grpSpPr>
          <a:xfrm>
            <a:off x="6209414" y="0"/>
            <a:ext cx="1340238" cy="6063493"/>
            <a:chOff x="2527124" y="31965"/>
            <a:chExt cx="1340238" cy="606349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1E0227-26A1-0C4C-1B15-9E7A1DFF79A8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31965"/>
              <a:ext cx="0" cy="5412978"/>
            </a:xfrm>
            <a:prstGeom prst="line">
              <a:avLst/>
            </a:prstGeom>
            <a:ln w="15875">
              <a:solidFill>
                <a:schemeClr val="accent4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B9B1692E-7171-576B-CEAF-9BEFD2C2359F}"/>
                </a:ext>
              </a:extLst>
            </p:cNvPr>
            <p:cNvSpPr/>
            <p:nvPr/>
          </p:nvSpPr>
          <p:spPr>
            <a:xfrm>
              <a:off x="2527124" y="5425339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AE4C1-8836-AD0F-0314-E3DBEBDECAE1}"/>
              </a:ext>
            </a:extLst>
          </p:cNvPr>
          <p:cNvCxnSpPr>
            <a:cxnSpLocks/>
          </p:cNvCxnSpPr>
          <p:nvPr/>
        </p:nvCxnSpPr>
        <p:spPr>
          <a:xfrm>
            <a:off x="8822214" y="3522651"/>
            <a:ext cx="0" cy="3656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DCC6A2-1708-ADC7-F9FB-872445554B79}"/>
              </a:ext>
            </a:extLst>
          </p:cNvPr>
          <p:cNvCxnSpPr>
            <a:cxnSpLocks/>
          </p:cNvCxnSpPr>
          <p:nvPr/>
        </p:nvCxnSpPr>
        <p:spPr>
          <a:xfrm>
            <a:off x="8812693" y="0"/>
            <a:ext cx="0" cy="2191138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A524D0-6706-F56C-9CAA-0F4975CA7A3F}"/>
              </a:ext>
            </a:extLst>
          </p:cNvPr>
          <p:cNvGrpSpPr/>
          <p:nvPr/>
        </p:nvGrpSpPr>
        <p:grpSpPr>
          <a:xfrm>
            <a:off x="3548204" y="1407886"/>
            <a:ext cx="2680474" cy="4675211"/>
            <a:chOff x="3712679" y="1407886"/>
            <a:chExt cx="2680474" cy="467521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BC9188-5961-AF28-E3C7-1B07BE7F83C9}"/>
                </a:ext>
              </a:extLst>
            </p:cNvPr>
            <p:cNvCxnSpPr>
              <a:cxnSpLocks/>
            </p:cNvCxnSpPr>
            <p:nvPr/>
          </p:nvCxnSpPr>
          <p:spPr>
            <a:xfrm>
              <a:off x="5052916" y="2035689"/>
              <a:ext cx="0" cy="3384222"/>
            </a:xfrm>
            <a:prstGeom prst="line">
              <a:avLst/>
            </a:prstGeom>
            <a:ln w="15875">
              <a:solidFill>
                <a:schemeClr val="accent4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46">
              <a:extLst>
                <a:ext uri="{FF2B5EF4-FFF2-40B4-BE49-F238E27FC236}">
                  <a16:creationId xmlns:a16="http://schemas.microsoft.com/office/drawing/2014/main" id="{EAF779E4-6181-761F-445B-939953E857ED}"/>
                </a:ext>
              </a:extLst>
            </p:cNvPr>
            <p:cNvSpPr/>
            <p:nvPr/>
          </p:nvSpPr>
          <p:spPr>
            <a:xfrm>
              <a:off x="3712679" y="5412978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CFA0373B-D2DA-B6D5-C04C-93836D6C33A2}"/>
                </a:ext>
              </a:extLst>
            </p:cNvPr>
            <p:cNvSpPr/>
            <p:nvPr/>
          </p:nvSpPr>
          <p:spPr>
            <a:xfrm flipV="1">
              <a:off x="5052916" y="1407886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104966-EAF6-9C1F-3CC2-3210AFDA6394}"/>
              </a:ext>
            </a:extLst>
          </p:cNvPr>
          <p:cNvCxnSpPr>
            <a:cxnSpLocks/>
          </p:cNvCxnSpPr>
          <p:nvPr/>
        </p:nvCxnSpPr>
        <p:spPr>
          <a:xfrm>
            <a:off x="6228678" y="3522651"/>
            <a:ext cx="0" cy="3656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06D0-A63C-69B9-5AA7-DF3DC8C7BE5A}"/>
              </a:ext>
            </a:extLst>
          </p:cNvPr>
          <p:cNvSpPr txBox="1">
            <a:spLocks/>
          </p:cNvSpPr>
          <p:nvPr/>
        </p:nvSpPr>
        <p:spPr>
          <a:xfrm>
            <a:off x="323273" y="2432634"/>
            <a:ext cx="6662743" cy="11846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</a:pPr>
            <a:r>
              <a:rPr lang="en-US" sz="55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You’ve got the slides.</a:t>
            </a:r>
            <a:br>
              <a:rPr lang="en-US" sz="55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i="1" kern="0" spc="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get the skills.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9934C-7E2D-1BE2-4F49-0B289173A3D2}"/>
              </a:ext>
            </a:extLst>
          </p:cNvPr>
          <p:cNvSpPr txBox="1">
            <a:spLocks/>
          </p:cNvSpPr>
          <p:nvPr/>
        </p:nvSpPr>
        <p:spPr>
          <a:xfrm>
            <a:off x="7763340" y="1186349"/>
            <a:ext cx="3079025" cy="329244"/>
          </a:xfrm>
        </p:spPr>
        <p:txBody>
          <a:bodyPr/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38339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Upskill with us:</a:t>
            </a:r>
            <a:endParaRPr lang="en-US" sz="20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E5DD4A-1979-2049-E0DF-80C50EC4BB39}"/>
              </a:ext>
            </a:extLst>
          </p:cNvPr>
          <p:cNvGrpSpPr/>
          <p:nvPr/>
        </p:nvGrpSpPr>
        <p:grpSpPr>
          <a:xfrm>
            <a:off x="7763340" y="1661746"/>
            <a:ext cx="3397996" cy="3421082"/>
            <a:chOff x="9359161" y="1473538"/>
            <a:chExt cx="3397996" cy="342108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63C6AE9-7D93-70FF-2F11-28230DC86D79}"/>
                </a:ext>
              </a:extLst>
            </p:cNvPr>
            <p:cNvGrpSpPr/>
            <p:nvPr/>
          </p:nvGrpSpPr>
          <p:grpSpPr>
            <a:xfrm>
              <a:off x="9359161" y="1473538"/>
              <a:ext cx="3397996" cy="3421082"/>
              <a:chOff x="9359161" y="1473538"/>
              <a:chExt cx="3397996" cy="342108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30637E-E4F4-1EC3-08D7-CC9E49E95B81}"/>
                  </a:ext>
                </a:extLst>
              </p:cNvPr>
              <p:cNvGrpSpPr/>
              <p:nvPr/>
            </p:nvGrpSpPr>
            <p:grpSpPr>
              <a:xfrm>
                <a:off x="9359161" y="1473538"/>
                <a:ext cx="3397995" cy="718522"/>
                <a:chOff x="9359161" y="2949238"/>
                <a:chExt cx="3397995" cy="718522"/>
              </a:xfrm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9F08D641-8579-F858-4AE8-460ADCEEAA4E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5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DAECF3F-34E5-A381-4B86-391A2975B075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I fluency sprint pilot">
                  <a:extLst>
                    <a:ext uri="{FF2B5EF4-FFF2-40B4-BE49-F238E27FC236}">
                      <a16:creationId xmlns:a16="http://schemas.microsoft.com/office/drawing/2014/main" id="{0CD3CF1D-9621-1E4D-B6E7-1BB18302EC8C}"/>
                    </a:ext>
                  </a:extLst>
                </p:cNvPr>
                <p:cNvSpPr txBox="1"/>
                <p:nvPr/>
              </p:nvSpPr>
              <p:spPr>
                <a:xfrm>
                  <a:off x="10256542" y="3164630"/>
                  <a:ext cx="2101308" cy="27897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AI fluency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A7B0B87-C974-E13B-EBB4-51FD2D8E8CD3}"/>
                  </a:ext>
                </a:extLst>
              </p:cNvPr>
              <p:cNvGrpSpPr/>
              <p:nvPr/>
            </p:nvGrpSpPr>
            <p:grpSpPr>
              <a:xfrm>
                <a:off x="9359161" y="2377778"/>
                <a:ext cx="3397996" cy="718522"/>
                <a:chOff x="9359161" y="2949238"/>
                <a:chExt cx="3397996" cy="718522"/>
              </a:xfrm>
            </p:grpSpPr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D35583F0-3A49-6DA0-3AAF-AAA58CA6CF62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6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FCDB0B8-BBE5-32CE-C1AB-EFC97E7EF293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I fluency sprint pilot">
                  <a:extLst>
                    <a:ext uri="{FF2B5EF4-FFF2-40B4-BE49-F238E27FC236}">
                      <a16:creationId xmlns:a16="http://schemas.microsoft.com/office/drawing/2014/main" id="{7EA66E35-63B1-140A-9F0A-F8955147ADF7}"/>
                    </a:ext>
                  </a:extLst>
                </p:cNvPr>
                <p:cNvSpPr txBox="1"/>
                <p:nvPr/>
              </p:nvSpPr>
              <p:spPr>
                <a:xfrm>
                  <a:off x="10158488" y="3053696"/>
                  <a:ext cx="2353572" cy="53545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Brand leadership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E6CE1B4-9660-0F5F-0C20-37B6BE48F0E6}"/>
                  </a:ext>
                </a:extLst>
              </p:cNvPr>
              <p:cNvGrpSpPr/>
              <p:nvPr/>
            </p:nvGrpSpPr>
            <p:grpSpPr>
              <a:xfrm>
                <a:off x="9359161" y="3282018"/>
                <a:ext cx="3397996" cy="718522"/>
                <a:chOff x="9359161" y="2949238"/>
                <a:chExt cx="3397996" cy="718522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528BEA2B-AAD7-ECC3-87E2-238885EDDCBC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6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019D480-2C60-3E51-07BF-959FA11BA1A3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I fluency sprint pilot">
                  <a:extLst>
                    <a:ext uri="{FF2B5EF4-FFF2-40B4-BE49-F238E27FC236}">
                      <a16:creationId xmlns:a16="http://schemas.microsoft.com/office/drawing/2014/main" id="{023064A8-8A80-0A2C-B787-8FB3C5DAA8F1}"/>
                    </a:ext>
                  </a:extLst>
                </p:cNvPr>
                <p:cNvSpPr txBox="1"/>
                <p:nvPr/>
              </p:nvSpPr>
              <p:spPr>
                <a:xfrm>
                  <a:off x="10231173" y="3169743"/>
                  <a:ext cx="2152045" cy="27897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4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Net zero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C7CED08-9A67-5A22-F7BF-27FA37905C16}"/>
                  </a:ext>
                </a:extLst>
              </p:cNvPr>
              <p:cNvGrpSpPr/>
              <p:nvPr/>
            </p:nvGrpSpPr>
            <p:grpSpPr>
              <a:xfrm>
                <a:off x="9359162" y="4176098"/>
                <a:ext cx="3397994" cy="718522"/>
                <a:chOff x="9359162" y="2949238"/>
                <a:chExt cx="3397994" cy="718522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B6C4FE20-886D-5386-E8F3-2668F48FDEFD}"/>
                    </a:ext>
                  </a:extLst>
                </p:cNvPr>
                <p:cNvSpPr/>
                <p:nvPr/>
              </p:nvSpPr>
              <p:spPr>
                <a:xfrm>
                  <a:off x="9359162" y="2949238"/>
                  <a:ext cx="3397994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4C73EB9-5418-FDA3-0401-488BC59E63AF}"/>
                    </a:ext>
                  </a:extLst>
                </p:cNvPr>
                <p:cNvSpPr/>
                <p:nvPr/>
              </p:nvSpPr>
              <p:spPr>
                <a:xfrm>
                  <a:off x="9405580" y="2990835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AI fluency sprint pilot">
                  <a:extLst>
                    <a:ext uri="{FF2B5EF4-FFF2-40B4-BE49-F238E27FC236}">
                      <a16:creationId xmlns:a16="http://schemas.microsoft.com/office/drawing/2014/main" id="{BE86BCD0-03A7-FFE6-6EED-25406CA745E6}"/>
                    </a:ext>
                  </a:extLst>
                </p:cNvPr>
                <p:cNvSpPr txBox="1"/>
                <p:nvPr/>
              </p:nvSpPr>
              <p:spPr>
                <a:xfrm>
                  <a:off x="10213049" y="3044268"/>
                  <a:ext cx="2188292" cy="53545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Geopolitics and business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AB5D3F-5861-76C8-EA90-8FCA45E5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7368" y="1613874"/>
              <a:ext cx="444023" cy="44402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4A4169E-7380-139D-D621-5CEAD511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6888" y="3374084"/>
              <a:ext cx="520491" cy="52049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E578B795-0C87-B2B6-06FA-7FBB4C8B8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99298" y="2518997"/>
              <a:ext cx="442093" cy="432799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3C297CF-ECB4-726F-5865-A36645BD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03632" y="4325539"/>
              <a:ext cx="444023" cy="44402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87DB5D-80E4-E4CE-7738-B8A1A623AB22}"/>
              </a:ext>
            </a:extLst>
          </p:cNvPr>
          <p:cNvGrpSpPr/>
          <p:nvPr/>
        </p:nvGrpSpPr>
        <p:grpSpPr>
          <a:xfrm>
            <a:off x="1" y="5806911"/>
            <a:ext cx="12198419" cy="1051091"/>
            <a:chOff x="1" y="5806911"/>
            <a:chExt cx="12198419" cy="10510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D87D5D-3D14-F360-5A9F-9957EAAEA57A}"/>
                </a:ext>
              </a:extLst>
            </p:cNvPr>
            <p:cNvSpPr/>
            <p:nvPr/>
          </p:nvSpPr>
          <p:spPr>
            <a:xfrm>
              <a:off x="1" y="5806911"/>
              <a:ext cx="12198419" cy="10510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94B7C3F-2EB3-3F6A-C08B-63CB2C3E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852" y="6146542"/>
              <a:ext cx="338440" cy="369333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1FFEBF-673A-44CB-174C-A8652E97DB88}"/>
              </a:ext>
            </a:extLst>
          </p:cNvPr>
          <p:cNvSpPr txBox="1">
            <a:spLocks/>
          </p:cNvSpPr>
          <p:nvPr/>
        </p:nvSpPr>
        <p:spPr>
          <a:xfrm>
            <a:off x="786568" y="6019390"/>
            <a:ext cx="5585951" cy="49248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A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and enrol: </a:t>
            </a:r>
            <a:r>
              <a:rPr lang="en-AU" sz="2000" b="1">
                <a:hlinkClick r:id="rId15" tooltip="https://plus.sydney.edu.au/our-sprints/"/>
              </a:rPr>
              <a:t>plus.sydney.edu.au/our-sprints/</a:t>
            </a:r>
            <a:endParaRPr lang="en-AU" sz="20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F6B91-6689-2C0E-E05F-67784B49326B}"/>
              </a:ext>
            </a:extLst>
          </p:cNvPr>
          <p:cNvSpPr txBox="1">
            <a:spLocks/>
          </p:cNvSpPr>
          <p:nvPr/>
        </p:nvSpPr>
        <p:spPr>
          <a:xfrm>
            <a:off x="6949438" y="6019390"/>
            <a:ext cx="4882710" cy="49248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 with us:</a:t>
            </a:r>
          </a:p>
          <a:p>
            <a:pPr algn="r">
              <a:lnSpc>
                <a:spcPts val="2000"/>
              </a:lnSpc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executive.plus@sydney.edu.au</a:t>
            </a: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4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C21F62-B5E5-95D1-921F-9C3166050A95}"/>
              </a:ext>
            </a:extLst>
          </p:cNvPr>
          <p:cNvSpPr/>
          <p:nvPr/>
        </p:nvSpPr>
        <p:spPr>
          <a:xfrm>
            <a:off x="6876827" y="83531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6B6B6-8415-2C24-72CD-0C64B5A828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024" y="2794261"/>
            <a:ext cx="3810000" cy="1114425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things to</a:t>
            </a:r>
            <a:b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worry about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505FE-E034-48BE-B69C-61AE69C9243B}"/>
              </a:ext>
            </a:extLst>
          </p:cNvPr>
          <p:cNvSpPr/>
          <p:nvPr/>
        </p:nvSpPr>
        <p:spPr>
          <a:xfrm>
            <a:off x="6876827" y="191126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35300-3716-3131-8C64-4E3218A6CC31}"/>
              </a:ext>
            </a:extLst>
          </p:cNvPr>
          <p:cNvSpPr/>
          <p:nvPr/>
        </p:nvSpPr>
        <p:spPr>
          <a:xfrm>
            <a:off x="6876827" y="298721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675DD1-8506-C8C1-DB77-261F11013FE1}"/>
              </a:ext>
            </a:extLst>
          </p:cNvPr>
          <p:cNvSpPr/>
          <p:nvPr/>
        </p:nvSpPr>
        <p:spPr>
          <a:xfrm>
            <a:off x="6876827" y="406316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4A9FA-D463-63DB-AD7C-8E83ECCD5728}"/>
              </a:ext>
            </a:extLst>
          </p:cNvPr>
          <p:cNvSpPr/>
          <p:nvPr/>
        </p:nvSpPr>
        <p:spPr>
          <a:xfrm>
            <a:off x="6876827" y="5140752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27E47-EA72-6C6D-1A1C-4746BB4E1EA2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DDD80-C281-98FB-5961-31A56751D91A}"/>
              </a:ext>
            </a:extLst>
          </p:cNvPr>
          <p:cNvSpPr txBox="1">
            <a:spLocks/>
          </p:cNvSpPr>
          <p:nvPr/>
        </p:nvSpPr>
        <p:spPr>
          <a:xfrm>
            <a:off x="8376764" y="2051934"/>
            <a:ext cx="2221831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technology shift</a:t>
            </a:r>
            <a:br>
              <a:rPr lang="en-US" sz="1400" b="1">
                <a:solidFill>
                  <a:srgbClr val="EF4E22"/>
                </a:solidFill>
                <a:effectLst/>
              </a:rPr>
            </a:br>
            <a:r>
              <a:rPr lang="en-US" sz="1400">
                <a:effectLst/>
              </a:rPr>
              <a:t>Strategic necessities with no clear direction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7C50E9D-F2E7-F460-770F-C7062BE86FAC}"/>
              </a:ext>
            </a:extLst>
          </p:cNvPr>
          <p:cNvSpPr txBox="1">
            <a:spLocks/>
          </p:cNvSpPr>
          <p:nvPr/>
        </p:nvSpPr>
        <p:spPr>
          <a:xfrm>
            <a:off x="8376763" y="3093328"/>
            <a:ext cx="3088105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accountability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Accountability across boundaries and the provenance economy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09749F7-396D-9A6B-2A2D-5F40FA081DB5}"/>
              </a:ext>
            </a:extLst>
          </p:cNvPr>
          <p:cNvSpPr txBox="1">
            <a:spLocks/>
          </p:cNvSpPr>
          <p:nvPr/>
        </p:nvSpPr>
        <p:spPr>
          <a:xfrm>
            <a:off x="8376764" y="4184936"/>
            <a:ext cx="3088104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trust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The erosion of trust in institutions,</a:t>
            </a:r>
          </a:p>
          <a:p>
            <a:pPr algn="l">
              <a:lnSpc>
                <a:spcPts val="1400"/>
              </a:lnSpc>
            </a:pPr>
            <a:r>
              <a:rPr lang="en-US" sz="1400">
                <a:effectLst/>
              </a:rPr>
              <a:t>ideas and geopolitical stabilities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2B1FB10-02F8-90CD-5C6B-F754D44600B6}"/>
              </a:ext>
            </a:extLst>
          </p:cNvPr>
          <p:cNvSpPr txBox="1">
            <a:spLocks/>
          </p:cNvSpPr>
          <p:nvPr/>
        </p:nvSpPr>
        <p:spPr>
          <a:xfrm>
            <a:off x="8376764" y="5278830"/>
            <a:ext cx="2703095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energy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An inelegant transition without</a:t>
            </a:r>
          </a:p>
          <a:p>
            <a:pPr algn="l">
              <a:lnSpc>
                <a:spcPts val="1400"/>
              </a:lnSpc>
            </a:pPr>
            <a:r>
              <a:rPr lang="en-US" sz="1400">
                <a:effectLst/>
              </a:rPr>
              <a:t>a coherent story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C220F2F-EFEC-816C-8598-5D02989FFB73}"/>
              </a:ext>
            </a:extLst>
          </p:cNvPr>
          <p:cNvSpPr txBox="1">
            <a:spLocks/>
          </p:cNvSpPr>
          <p:nvPr/>
        </p:nvSpPr>
        <p:spPr>
          <a:xfrm>
            <a:off x="8376764" y="970204"/>
            <a:ext cx="2703095" cy="558109"/>
          </a:xfrm>
        </p:spPr>
        <p:txBody>
          <a:bodyPr/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38339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400"/>
              </a:lnSpc>
              <a:buNone/>
            </a:pPr>
            <a:r>
              <a:rPr lang="en-US" sz="1400" b="1" kern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values shift</a:t>
            </a:r>
            <a:br>
              <a:rPr lang="en-US" sz="1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Fractured values and fragmenting expectations </a:t>
            </a:r>
          </a:p>
        </p:txBody>
      </p:sp>
    </p:spTree>
    <p:extLst>
      <p:ext uri="{BB962C8B-B14F-4D97-AF65-F5344CB8AC3E}">
        <p14:creationId xmlns:p14="http://schemas.microsoft.com/office/powerpoint/2010/main" val="238232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037C81-20AC-0915-50EA-ED2F9AAB77A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39719" y="953868"/>
            <a:ext cx="3490912" cy="639458"/>
          </a:xfrm>
        </p:spPr>
        <p:txBody>
          <a:bodyPr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your leaders’ skills against external changes and future needs.</a:t>
            </a:r>
            <a:b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your leaders need to know next?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1047C5A-BACC-1DE5-DCD5-2CF4C83C7940}"/>
              </a:ext>
            </a:extLst>
          </p:cNvPr>
          <p:cNvSpPr txBox="1">
            <a:spLocks/>
          </p:cNvSpPr>
          <p:nvPr/>
        </p:nvSpPr>
        <p:spPr>
          <a:xfrm>
            <a:off x="7939066" y="696891"/>
            <a:ext cx="1826394" cy="29551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kern="0">
                <a:latin typeface="Arial" panose="020B0604020202020204" pitchFamily="34" charset="0"/>
                <a:cs typeface="Arial" panose="020B0604020202020204" pitchFamily="34" charset="0"/>
              </a:rPr>
              <a:t>ssess and adapt</a:t>
            </a:r>
            <a:endParaRPr lang="en-US" sz="1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FCE901-76E1-9456-82F3-1A8CDFEE7938}"/>
              </a:ext>
            </a:extLst>
          </p:cNvPr>
          <p:cNvGrpSpPr/>
          <p:nvPr/>
        </p:nvGrpSpPr>
        <p:grpSpPr>
          <a:xfrm>
            <a:off x="7939066" y="1896678"/>
            <a:ext cx="3491565" cy="798029"/>
            <a:chOff x="8241630" y="1803327"/>
            <a:chExt cx="3491565" cy="798029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E82B3253-81F1-48A3-8AEB-F9911597041D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2043894"/>
              <a:ext cx="3491565" cy="5574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 about leadership skills as shared, not individual, as broad, not exclusive.</a:t>
              </a:r>
              <a:b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Are your leaders on the same page?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48E65329-7FA0-D2E6-3717-64DE18B3333B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1803327"/>
              <a:ext cx="1935481" cy="30376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uild a shared base</a:t>
              </a:r>
              <a:endPara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8E33E6-3B99-86B2-0FBF-D092756A5C06}"/>
              </a:ext>
            </a:extLst>
          </p:cNvPr>
          <p:cNvGrpSpPr/>
          <p:nvPr/>
        </p:nvGrpSpPr>
        <p:grpSpPr>
          <a:xfrm>
            <a:off x="7939065" y="3093378"/>
            <a:ext cx="3395313" cy="782777"/>
            <a:chOff x="8241629" y="3000027"/>
            <a:chExt cx="3395313" cy="782777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2C661D0F-494F-8E51-55C3-A2F422662DAB}"/>
                </a:ext>
              </a:extLst>
            </p:cNvPr>
            <p:cNvSpPr txBox="1">
              <a:spLocks/>
            </p:cNvSpPr>
            <p:nvPr/>
          </p:nvSpPr>
          <p:spPr>
            <a:xfrm>
              <a:off x="8241629" y="3225342"/>
              <a:ext cx="3395313" cy="5574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 ahead when crafting your leaders’ career pathways. Are you strategically developing leaders?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DCE10E51-306A-57D2-815C-366F2BD832CA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3000027"/>
              <a:ext cx="2105528" cy="26612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hart leaders' careers</a:t>
              </a:r>
              <a:endPara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519A8A-86F1-B47B-6BD3-63840FAF9F5D}"/>
              </a:ext>
            </a:extLst>
          </p:cNvPr>
          <p:cNvGrpSpPr/>
          <p:nvPr/>
        </p:nvGrpSpPr>
        <p:grpSpPr>
          <a:xfrm>
            <a:off x="7939066" y="4261675"/>
            <a:ext cx="3279809" cy="810176"/>
            <a:chOff x="8241630" y="4159088"/>
            <a:chExt cx="3279809" cy="810176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E7649259-8190-DC54-B0D4-0945A69CCB43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4394424"/>
              <a:ext cx="3279809" cy="57484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Make learning and upskilling part of your </a:t>
              </a:r>
              <a:r>
                <a:rPr lang="en-US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organisation’s</a:t>
              </a: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DNA. Are you continuously developing your leaders?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BDBE3726-ED1F-0F29-0E51-90BA8349AEC5}"/>
                </a:ext>
              </a:extLst>
            </p:cNvPr>
            <p:cNvSpPr txBox="1">
              <a:spLocks/>
            </p:cNvSpPr>
            <p:nvPr/>
          </p:nvSpPr>
          <p:spPr>
            <a:xfrm>
              <a:off x="8244838" y="4159088"/>
              <a:ext cx="2288406" cy="2841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evelop and learn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3CD92-017D-0462-BA4A-84FBDDCD6F84}"/>
              </a:ext>
            </a:extLst>
          </p:cNvPr>
          <p:cNvGrpSpPr/>
          <p:nvPr/>
        </p:nvGrpSpPr>
        <p:grpSpPr>
          <a:xfrm>
            <a:off x="7939066" y="5435382"/>
            <a:ext cx="3279810" cy="809845"/>
            <a:chOff x="8241630" y="5342031"/>
            <a:chExt cx="3279810" cy="809845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88C735E4-4BB6-C960-4083-37D3B1B04E78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5577036"/>
              <a:ext cx="3279810" cy="57484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 your leaders advance, adjust your program accordingly. Are you keeping</a:t>
              </a:r>
              <a:b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your leader development future-proof?</a:t>
              </a: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A44227E1-F2A1-CF4D-964F-79BE472769A6}"/>
                </a:ext>
              </a:extLst>
            </p:cNvPr>
            <p:cNvSpPr txBox="1">
              <a:spLocks/>
            </p:cNvSpPr>
            <p:nvPr/>
          </p:nvSpPr>
          <p:spPr>
            <a:xfrm>
              <a:off x="8245226" y="5342031"/>
              <a:ext cx="2522473" cy="3339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valuate and evolve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16D673-AD9F-82B2-170A-108C7F05B4ED}"/>
              </a:ext>
            </a:extLst>
          </p:cNvPr>
          <p:cNvGrpSpPr/>
          <p:nvPr/>
        </p:nvGrpSpPr>
        <p:grpSpPr>
          <a:xfrm>
            <a:off x="6724486" y="433372"/>
            <a:ext cx="866273" cy="6032545"/>
            <a:chOff x="7026442" y="321549"/>
            <a:chExt cx="866273" cy="60325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95D5D3-227D-1E64-B232-5DF82180AF71}"/>
                </a:ext>
              </a:extLst>
            </p:cNvPr>
            <p:cNvSpPr txBox="1"/>
            <p:nvPr/>
          </p:nvSpPr>
          <p:spPr>
            <a:xfrm>
              <a:off x="7026442" y="321549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A7728-2FF3-38FC-7F28-4DCECE004623}"/>
                </a:ext>
              </a:extLst>
            </p:cNvPr>
            <p:cNvSpPr txBox="1"/>
            <p:nvPr/>
          </p:nvSpPr>
          <p:spPr>
            <a:xfrm>
              <a:off x="7026442" y="1493372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2F85D4-346D-1387-DC7D-CDEA264C4773}"/>
                </a:ext>
              </a:extLst>
            </p:cNvPr>
            <p:cNvSpPr txBox="1"/>
            <p:nvPr/>
          </p:nvSpPr>
          <p:spPr>
            <a:xfrm>
              <a:off x="7026442" y="2675123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8D2E5-9D6C-ECE4-DC89-9FEAD6A1BD33}"/>
                </a:ext>
              </a:extLst>
            </p:cNvPr>
            <p:cNvSpPr txBox="1"/>
            <p:nvPr/>
          </p:nvSpPr>
          <p:spPr>
            <a:xfrm>
              <a:off x="7026442" y="3856543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9A43CF-C18A-0A2A-63E3-1539902815EA}"/>
                </a:ext>
              </a:extLst>
            </p:cNvPr>
            <p:cNvSpPr txBox="1"/>
            <p:nvPr/>
          </p:nvSpPr>
          <p:spPr>
            <a:xfrm>
              <a:off x="7026442" y="5030655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8FBE9B-5182-DDF1-269A-3C5DFE90C2C8}"/>
                </a:ext>
              </a:extLst>
            </p:cNvPr>
            <p:cNvGrpSpPr/>
            <p:nvPr/>
          </p:nvGrpSpPr>
          <p:grpSpPr>
            <a:xfrm>
              <a:off x="7449954" y="1299411"/>
              <a:ext cx="0" cy="3966914"/>
              <a:chOff x="6554804" y="1318661"/>
              <a:chExt cx="0" cy="396691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6F3B11-D439-100D-370A-136D0E41D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3794888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D47C24A-82D6-BD93-F81B-FB951D216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2620606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7D9DD63-9F4E-5826-6F3D-BD345D821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1318661"/>
                <a:ext cx="0" cy="405567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906FDF5-1B00-B448-613B-0D3F950D4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4978795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1C10B7-9B88-043C-065F-996451940A1D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732A56-F867-CFB0-D5F2-C536F0A89BF6}"/>
              </a:ext>
            </a:extLst>
          </p:cNvPr>
          <p:cNvSpPr txBox="1">
            <a:spLocks/>
          </p:cNvSpPr>
          <p:nvPr/>
        </p:nvSpPr>
        <p:spPr>
          <a:xfrm>
            <a:off x="323273" y="2794261"/>
            <a:ext cx="5825288" cy="10488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Skills-based</a:t>
            </a:r>
            <a:b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development</a:t>
            </a:r>
            <a:endParaRPr lang="en-US" sz="5000" b="1" i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A1BE2EE-E109-7BED-14B2-6D70B692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66" y="856799"/>
            <a:ext cx="4677594" cy="5144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5B136-502E-92B1-28DA-C888FC94DDA5}"/>
              </a:ext>
            </a:extLst>
          </p:cNvPr>
          <p:cNvSpPr txBox="1">
            <a:spLocks/>
          </p:cNvSpPr>
          <p:nvPr/>
        </p:nvSpPr>
        <p:spPr>
          <a:xfrm>
            <a:off x="323273" y="2794261"/>
            <a:ext cx="5825288" cy="1246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en-US" sz="5000" b="1" i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2025</a:t>
            </a:r>
            <a:b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Horizon</a:t>
            </a:r>
            <a:endParaRPr lang="en-US" sz="5000" b="1" i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A41C8BD5-7F33-3701-1C44-DBAC97C8AE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648" y="643741"/>
            <a:ext cx="5824538" cy="1247775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</a:t>
            </a:r>
            <a:b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spc="-15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</a:p>
        </p:txBody>
      </p:sp>
      <p:pic>
        <p:nvPicPr>
          <p:cNvPr id="3" name="Picture 2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5FE0FC70-0CFD-EB44-C48B-6CF0C8052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40" y="789270"/>
            <a:ext cx="5111523" cy="5096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9C961-0D99-FAA7-37A1-6E8C6EC8A81C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A6C68C-F499-B882-7C17-B1A5E4E4E3FF}"/>
              </a:ext>
            </a:extLst>
          </p:cNvPr>
          <p:cNvGrpSpPr/>
          <p:nvPr/>
        </p:nvGrpSpPr>
        <p:grpSpPr>
          <a:xfrm>
            <a:off x="5975914" y="4345919"/>
            <a:ext cx="849174" cy="847023"/>
            <a:chOff x="10316854" y="1722922"/>
            <a:chExt cx="849174" cy="8470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0B584C-6C7E-EBB7-A59F-3DE49DDF1957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851373-9F1A-48E3-60B7-C8A470A347BE}"/>
                </a:ext>
              </a:extLst>
            </p:cNvPr>
            <p:cNvSpPr txBox="1"/>
            <p:nvPr/>
          </p:nvSpPr>
          <p:spPr>
            <a:xfrm>
              <a:off x="10316854" y="201193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Traditional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1090FF-3128-87AB-5D0F-A4F74AF97AE3}"/>
              </a:ext>
            </a:extLst>
          </p:cNvPr>
          <p:cNvCxnSpPr>
            <a:cxnSpLocks/>
          </p:cNvCxnSpPr>
          <p:nvPr/>
        </p:nvCxnSpPr>
        <p:spPr>
          <a:xfrm>
            <a:off x="7219556" y="2490842"/>
            <a:ext cx="0" cy="2033032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9D2CD4-56EA-BA92-498F-33A86A6BD8A9}"/>
              </a:ext>
            </a:extLst>
          </p:cNvPr>
          <p:cNvCxnSpPr>
            <a:cxnSpLocks/>
          </p:cNvCxnSpPr>
          <p:nvPr/>
        </p:nvCxnSpPr>
        <p:spPr>
          <a:xfrm flipH="1">
            <a:off x="6988549" y="2156059"/>
            <a:ext cx="2020697" cy="0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371B75-0008-1874-B0F7-E75B8FB89473}"/>
              </a:ext>
            </a:extLst>
          </p:cNvPr>
          <p:cNvCxnSpPr>
            <a:cxnSpLocks/>
          </p:cNvCxnSpPr>
          <p:nvPr/>
        </p:nvCxnSpPr>
        <p:spPr>
          <a:xfrm>
            <a:off x="9558495" y="1715993"/>
            <a:ext cx="0" cy="208598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6042B7-9BDC-69C9-8FB8-ECC485DC093B}"/>
              </a:ext>
            </a:extLst>
          </p:cNvPr>
          <p:cNvGrpSpPr/>
          <p:nvPr/>
        </p:nvGrpSpPr>
        <p:grpSpPr>
          <a:xfrm>
            <a:off x="9142627" y="2290151"/>
            <a:ext cx="849174" cy="847023"/>
            <a:chOff x="10316854" y="1722922"/>
            <a:chExt cx="849174" cy="84702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F01E3C-F228-8C46-BE63-7037CCA46D51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65C6F0-A887-3BF6-36FC-792F29CEE9B6}"/>
                </a:ext>
              </a:extLst>
            </p:cNvPr>
            <p:cNvSpPr txBox="1"/>
            <p:nvPr/>
          </p:nvSpPr>
          <p:spPr>
            <a:xfrm>
              <a:off x="10316854" y="1923613"/>
              <a:ext cx="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Online-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A2DA28-CC37-1E6C-D95E-4881BF9F2184}"/>
              </a:ext>
            </a:extLst>
          </p:cNvPr>
          <p:cNvCxnSpPr>
            <a:cxnSpLocks/>
          </p:cNvCxnSpPr>
          <p:nvPr/>
        </p:nvCxnSpPr>
        <p:spPr>
          <a:xfrm>
            <a:off x="7989578" y="1418974"/>
            <a:ext cx="0" cy="4279182"/>
          </a:xfrm>
          <a:prstGeom prst="line">
            <a:avLst/>
          </a:prstGeom>
          <a:ln w="15875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40579AE-9625-26B3-9E85-9434FB0E8E7D}"/>
              </a:ext>
            </a:extLst>
          </p:cNvPr>
          <p:cNvGrpSpPr/>
          <p:nvPr/>
        </p:nvGrpSpPr>
        <p:grpSpPr>
          <a:xfrm>
            <a:off x="7570975" y="1715993"/>
            <a:ext cx="849174" cy="847023"/>
            <a:chOff x="10316854" y="1722922"/>
            <a:chExt cx="849174" cy="8470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1C7B24-97E7-4444-5B66-AD3913B02623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078795-E516-37A3-C0F3-A71F0032E493}"/>
                </a:ext>
              </a:extLst>
            </p:cNvPr>
            <p:cNvSpPr txBox="1"/>
            <p:nvPr/>
          </p:nvSpPr>
          <p:spPr>
            <a:xfrm>
              <a:off x="10316854" y="198165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3C7C2-1D43-472D-A42E-9E3AC358209D}"/>
              </a:ext>
            </a:extLst>
          </p:cNvPr>
          <p:cNvGrpSpPr/>
          <p:nvPr/>
        </p:nvGrpSpPr>
        <p:grpSpPr>
          <a:xfrm>
            <a:off x="7566629" y="4345919"/>
            <a:ext cx="849174" cy="847023"/>
            <a:chOff x="10316854" y="1722922"/>
            <a:chExt cx="849174" cy="8470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DA29B1-D7BD-D680-A4D1-5A653C773AA7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970559-B546-7AB0-E55B-5F000FCDB81F}"/>
                </a:ext>
              </a:extLst>
            </p:cNvPr>
            <p:cNvSpPr txBox="1"/>
            <p:nvPr/>
          </p:nvSpPr>
          <p:spPr>
            <a:xfrm>
              <a:off x="10316854" y="199268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2D8BCD-FB2C-7695-4640-E99EFF8B7CC8}"/>
              </a:ext>
            </a:extLst>
          </p:cNvPr>
          <p:cNvCxnSpPr>
            <a:cxnSpLocks/>
          </p:cNvCxnSpPr>
          <p:nvPr/>
        </p:nvCxnSpPr>
        <p:spPr>
          <a:xfrm>
            <a:off x="5823284" y="3516043"/>
            <a:ext cx="4312118" cy="0"/>
          </a:xfrm>
          <a:prstGeom prst="line">
            <a:avLst/>
          </a:prstGeom>
          <a:ln w="15875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F72C2A-6F2D-B899-7F44-C714B2E1C902}"/>
              </a:ext>
            </a:extLst>
          </p:cNvPr>
          <p:cNvGrpSpPr/>
          <p:nvPr/>
        </p:nvGrpSpPr>
        <p:grpSpPr>
          <a:xfrm>
            <a:off x="6794062" y="3082907"/>
            <a:ext cx="849174" cy="847023"/>
            <a:chOff x="10316854" y="1722922"/>
            <a:chExt cx="849174" cy="8470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7EFA70-41BC-82FA-E5ED-8F777EE3FFC9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060123-53D9-DFC7-0C71-23AE9E3350CA}"/>
                </a:ext>
              </a:extLst>
            </p:cNvPr>
            <p:cNvSpPr txBox="1"/>
            <p:nvPr/>
          </p:nvSpPr>
          <p:spPr>
            <a:xfrm>
              <a:off x="10316854" y="1923613"/>
              <a:ext cx="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Space-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sp>
        <p:nvSpPr>
          <p:cNvPr id="45" name="Subtitle 2">
            <a:extLst>
              <a:ext uri="{FF2B5EF4-FFF2-40B4-BE49-F238E27FC236}">
                <a16:creationId xmlns:a16="http://schemas.microsoft.com/office/drawing/2014/main" id="{FFA9DC3A-7934-8972-ECB3-6BFA06827941}"/>
              </a:ext>
            </a:extLst>
          </p:cNvPr>
          <p:cNvSpPr txBox="1">
            <a:spLocks/>
          </p:cNvSpPr>
          <p:nvPr/>
        </p:nvSpPr>
        <p:spPr>
          <a:xfrm>
            <a:off x="325176" y="2866866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Revolves around the traditional nuclear office.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people work (almost) permanently from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(akin to the telework of old); most people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in the office.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74A88995-91E3-E911-95DE-0D091BE21667}"/>
              </a:ext>
            </a:extLst>
          </p:cNvPr>
          <p:cNvSpPr txBox="1">
            <a:spLocks/>
          </p:cNvSpPr>
          <p:nvPr/>
        </p:nvSpPr>
        <p:spPr>
          <a:xfrm>
            <a:off x="325175" y="2866865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Cohort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Here, the team is the focal point, rather than the space. Under this enforced hybrid model, teams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always together: some days in the office, some days remote.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9214B5CB-FE2D-841B-9FB2-85B544447D24}"/>
              </a:ext>
            </a:extLst>
          </p:cNvPr>
          <p:cNvSpPr txBox="1">
            <a:spLocks/>
          </p:cNvSpPr>
          <p:nvPr/>
        </p:nvSpPr>
        <p:spPr>
          <a:xfrm>
            <a:off x="321753" y="2859766"/>
            <a:ext cx="4133224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Space-share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office is the focal point, but people rotate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 the space doing desk-sharing. It’s either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first come, first serve basis or more coordinated,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allocated seats.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005DB10-3738-F5E4-F583-2E8ECF721F6E}"/>
              </a:ext>
            </a:extLst>
          </p:cNvPr>
          <p:cNvSpPr txBox="1">
            <a:spLocks/>
          </p:cNvSpPr>
          <p:nvPr/>
        </p:nvSpPr>
        <p:spPr>
          <a:xfrm>
            <a:off x="325175" y="2859765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“anything goes, each to their own” model. There are no fixed rules about where and when to work; the office runs like a campus, with teams coordinating their own rhythms.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D2A6A523-BAC9-0072-B893-843FBA3496C8}"/>
              </a:ext>
            </a:extLst>
          </p:cNvPr>
          <p:cNvSpPr txBox="1">
            <a:spLocks/>
          </p:cNvSpPr>
          <p:nvPr/>
        </p:nvSpPr>
        <p:spPr>
          <a:xfrm>
            <a:off x="319602" y="2864633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Online-first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Everyone works mostly remote. The physical space is used only for </a:t>
            </a:r>
            <a:r>
              <a:rPr lang="en-US" sz="1400" err="1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socialising</a:t>
            </a: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client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meetings. Coming together physically can be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coordinated or flexible.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B1A7-6B86-2978-9732-CFFBA0BE7948}"/>
              </a:ext>
            </a:extLst>
          </p:cNvPr>
          <p:cNvSpPr txBox="1"/>
          <p:nvPr/>
        </p:nvSpPr>
        <p:spPr>
          <a:xfrm>
            <a:off x="2938967" y="-702361"/>
            <a:ext cx="63140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600" b="1" dirty="0"/>
              <a:t>This slide includes animations. </a:t>
            </a:r>
            <a:br>
              <a:rPr lang="en-AU" sz="1600" b="1" dirty="0"/>
            </a:br>
            <a:r>
              <a:rPr lang="en-AU" sz="1600" b="1" dirty="0"/>
              <a:t>Some content will only show in presenter mode.</a:t>
            </a:r>
          </a:p>
        </p:txBody>
      </p:sp>
    </p:spTree>
    <p:extLst>
      <p:ext uri="{BB962C8B-B14F-4D97-AF65-F5344CB8AC3E}">
        <p14:creationId xmlns:p14="http://schemas.microsoft.com/office/powerpoint/2010/main" val="16828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47" grpId="0"/>
      <p:bldP spid="47" grpId="1"/>
      <p:bldP spid="46" grpId="0"/>
      <p:bldP spid="46" grpId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complex structure&#10;&#10;Description automatically generated with medium confidence">
            <a:extLst>
              <a:ext uri="{FF2B5EF4-FFF2-40B4-BE49-F238E27FC236}">
                <a16:creationId xmlns:a16="http://schemas.microsoft.com/office/drawing/2014/main" id="{F64F4F37-CC12-C8F7-A956-2BB4FA88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0" y="1813583"/>
            <a:ext cx="4047184" cy="445932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3796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1</a:t>
            </a:r>
            <a:endParaRPr lang="en-US" sz="140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diagram of a red and black diagram&#10;&#10;Description automatically generated">
            <a:extLst>
              <a:ext uri="{FF2B5EF4-FFF2-40B4-BE49-F238E27FC236}">
                <a16:creationId xmlns:a16="http://schemas.microsoft.com/office/drawing/2014/main" id="{3646AC89-50C4-5D3E-89E6-2D2AD992B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1" y="2069410"/>
            <a:ext cx="4052082" cy="420888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9E10D4C-FCE4-AFB4-DA23-BCC611B09493}"/>
              </a:ext>
            </a:extLst>
          </p:cNvPr>
          <p:cNvGrpSpPr/>
          <p:nvPr/>
        </p:nvGrpSpPr>
        <p:grpSpPr>
          <a:xfrm>
            <a:off x="5152195" y="2069410"/>
            <a:ext cx="5950052" cy="3841852"/>
            <a:chOff x="4863437" y="1522055"/>
            <a:chExt cx="5950052" cy="3841852"/>
          </a:xfrm>
        </p:grpSpPr>
        <p:pic>
          <p:nvPicPr>
            <p:cNvPr id="14" name="Picture 13" descr="A red object with black dots&#10;&#10;Description automatically generated">
              <a:extLst>
                <a:ext uri="{FF2B5EF4-FFF2-40B4-BE49-F238E27FC236}">
                  <a16:creationId xmlns:a16="http://schemas.microsoft.com/office/drawing/2014/main" id="{B18A7C2F-4452-851A-E769-AFF99EFA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8198" y="2532725"/>
              <a:ext cx="3851866" cy="283118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A59A42-4634-FE6E-A267-85CBA573919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930093"/>
              <a:ext cx="9053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3175F4-CDED-A385-B33E-96223AF1ACA3}"/>
                </a:ext>
              </a:extLst>
            </p:cNvPr>
            <p:cNvGrpSpPr/>
            <p:nvPr/>
          </p:nvGrpSpPr>
          <p:grpSpPr>
            <a:xfrm rot="16200000">
              <a:off x="9101132" y="4026744"/>
              <a:ext cx="319591" cy="1564106"/>
              <a:chOff x="8085222" y="2188972"/>
              <a:chExt cx="319591" cy="156410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032E277-7864-0C73-1473-C564D0A204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303169" y="2971025"/>
                <a:ext cx="156410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73BA1F-5811-774E-9D38-B80B2A3B9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245018" y="3593282"/>
                <a:ext cx="0" cy="3195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4863437" y="4801347"/>
              <a:ext cx="1232562" cy="29599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 FLUENCY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2E7AB2-CDCA-350F-A0CF-07458B72D33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842438"/>
              <a:ext cx="8668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4912092" y="3617439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FLUENCY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E91B2E-CB02-C4A1-F4EB-3A89542B89D9}"/>
                </a:ext>
              </a:extLst>
            </p:cNvPr>
            <p:cNvCxnSpPr>
              <a:cxnSpLocks/>
            </p:cNvCxnSpPr>
            <p:nvPr/>
          </p:nvCxnSpPr>
          <p:spPr>
            <a:xfrm>
              <a:off x="7569286" y="2386882"/>
              <a:ext cx="0" cy="1201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6688082" y="1920535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CYBERSECURITY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PRIVACY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8305618" y="2415757"/>
              <a:ext cx="1183907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ETHICS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101B3D-FDCA-A6AF-2C35-75C862376571}"/>
                </a:ext>
              </a:extLst>
            </p:cNvPr>
            <p:cNvCxnSpPr>
              <a:cxnSpLocks/>
            </p:cNvCxnSpPr>
            <p:nvPr/>
          </p:nvCxnSpPr>
          <p:spPr>
            <a:xfrm>
              <a:off x="8897572" y="2881486"/>
              <a:ext cx="0" cy="960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3353" y="1976096"/>
              <a:ext cx="0" cy="1057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6B8B3551-E91A-83DB-4483-A6090EF87648}"/>
                </a:ext>
              </a:extLst>
            </p:cNvPr>
            <p:cNvSpPr txBox="1">
              <a:spLocks/>
            </p:cNvSpPr>
            <p:nvPr/>
          </p:nvSpPr>
          <p:spPr>
            <a:xfrm>
              <a:off x="9441399" y="1522055"/>
              <a:ext cx="1183907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QUANTUM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LITERACY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9253214" y="4193102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 AI FOR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PRODUCTIVITY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F2A443-3134-8D47-8E0F-933345F47BFB}"/>
              </a:ext>
            </a:extLst>
          </p:cNvPr>
          <p:cNvSpPr txBox="1">
            <a:spLocks/>
          </p:cNvSpPr>
          <p:nvPr/>
        </p:nvSpPr>
        <p:spPr>
          <a:xfrm>
            <a:off x="323274" y="643741"/>
            <a:ext cx="4052076" cy="91154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the</a:t>
            </a:r>
            <a:b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of tech</a:t>
            </a:r>
          </a:p>
        </p:txBody>
      </p:sp>
    </p:spTree>
    <p:extLst>
      <p:ext uri="{BB962C8B-B14F-4D97-AF65-F5344CB8AC3E}">
        <p14:creationId xmlns:p14="http://schemas.microsoft.com/office/powerpoint/2010/main" val="31309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419935C3-6CA6-8414-3B4F-C7612E60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23" y="2297083"/>
            <a:ext cx="1498600" cy="1257300"/>
          </a:xfrm>
          <a:prstGeom prst="rect">
            <a:avLst/>
          </a:prstGeom>
        </p:spPr>
      </p:pic>
      <p:pic>
        <p:nvPicPr>
          <p:cNvPr id="12" name="Picture 11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84499478-23DD-EEAC-A38A-0A6805A8C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23" y="4147350"/>
            <a:ext cx="1397000" cy="1257300"/>
          </a:xfrm>
          <a:prstGeom prst="rect">
            <a:avLst/>
          </a:prstGeom>
        </p:spPr>
      </p:pic>
      <p:pic>
        <p:nvPicPr>
          <p:cNvPr id="14" name="Picture 13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7981490D-333B-B31A-97C0-D5DE2661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876" y="2300158"/>
            <a:ext cx="1308100" cy="1257300"/>
          </a:xfrm>
          <a:prstGeom prst="rect">
            <a:avLst/>
          </a:prstGeom>
        </p:spPr>
      </p:pic>
      <p:pic>
        <p:nvPicPr>
          <p:cNvPr id="16" name="Picture 15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EA416F0E-1D11-30F5-5C61-26FB03461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026" y="4147350"/>
            <a:ext cx="1193800" cy="1257300"/>
          </a:xfrm>
          <a:prstGeom prst="rect">
            <a:avLst/>
          </a:prstGeom>
        </p:spPr>
      </p:pic>
      <p:pic>
        <p:nvPicPr>
          <p:cNvPr id="18" name="Picture 17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8709C7E4-052E-1D76-100D-D49CEC33C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221" y="2300158"/>
            <a:ext cx="1358900" cy="1244600"/>
          </a:xfrm>
          <a:prstGeom prst="rect">
            <a:avLst/>
          </a:prstGeom>
        </p:spPr>
      </p:pic>
      <p:pic>
        <p:nvPicPr>
          <p:cNvPr id="20" name="Picture 19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6407AA33-4179-748F-B1F8-D09572297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831" y="4156975"/>
            <a:ext cx="1295400" cy="1257300"/>
          </a:xfrm>
          <a:prstGeom prst="rect">
            <a:avLst/>
          </a:prstGeom>
        </p:spPr>
      </p:pic>
      <p:pic>
        <p:nvPicPr>
          <p:cNvPr id="22" name="Picture 21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0D121B77-0EC5-77C7-EC7A-FB6EE5ADA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242" y="658062"/>
            <a:ext cx="1397000" cy="1282700"/>
          </a:xfrm>
          <a:prstGeom prst="rect">
            <a:avLst/>
          </a:prstGeom>
        </p:spPr>
      </p:pic>
      <p:pic>
        <p:nvPicPr>
          <p:cNvPr id="24" name="Picture 23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C6E7A92D-3ACE-4144-1122-BFBF02335F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4642" y="2300158"/>
            <a:ext cx="1346200" cy="1244600"/>
          </a:xfrm>
          <a:prstGeom prst="rect">
            <a:avLst/>
          </a:prstGeom>
        </p:spPr>
      </p:pic>
      <p:pic>
        <p:nvPicPr>
          <p:cNvPr id="26" name="Picture 25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8A3B67F5-239D-B3F4-4A6F-1DC01C97C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3192" y="4156975"/>
            <a:ext cx="16891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F03C6-6D71-6047-D7EF-91A3CD237B89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the language of tech,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B0798F-6655-0C97-E766-00DF773E534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760678" y="1838226"/>
            <a:ext cx="4345" cy="458857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B4CD45-C8BF-00A2-C061-5022A4D69192}"/>
              </a:ext>
            </a:extLst>
          </p:cNvPr>
          <p:cNvCxnSpPr>
            <a:cxnSpLocks/>
          </p:cNvCxnSpPr>
          <p:nvPr/>
        </p:nvCxnSpPr>
        <p:spPr>
          <a:xfrm flipV="1">
            <a:off x="9434856" y="5608948"/>
            <a:ext cx="0" cy="480768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08DE74-F057-712C-54E2-278843AB53CE}"/>
              </a:ext>
            </a:extLst>
          </p:cNvPr>
          <p:cNvCxnSpPr>
            <a:cxnSpLocks/>
          </p:cNvCxnSpPr>
          <p:nvPr/>
        </p:nvCxnSpPr>
        <p:spPr>
          <a:xfrm>
            <a:off x="4994926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DABE56-2176-80E0-C997-E2079E9E1289}"/>
              </a:ext>
            </a:extLst>
          </p:cNvPr>
          <p:cNvCxnSpPr>
            <a:cxnSpLocks/>
          </p:cNvCxnSpPr>
          <p:nvPr/>
        </p:nvCxnSpPr>
        <p:spPr>
          <a:xfrm>
            <a:off x="2770200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0272DA-20D7-B109-CDAF-411670421589}"/>
              </a:ext>
            </a:extLst>
          </p:cNvPr>
          <p:cNvGrpSpPr/>
          <p:nvPr/>
        </p:nvGrpSpPr>
        <p:grpSpPr>
          <a:xfrm>
            <a:off x="2747716" y="1663280"/>
            <a:ext cx="2233401" cy="4445290"/>
            <a:chOff x="2747716" y="1663280"/>
            <a:chExt cx="2233401" cy="444529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EE9812-2948-4D16-D590-D850821CCC65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44A8FD-0F93-95AA-133A-DC6DF685C7E6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A63A98EE-5F2D-5CD7-D13D-D873EC52D0DA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EF920B-FB50-8E9C-EF92-F2D635DD7C15}"/>
              </a:ext>
            </a:extLst>
          </p:cNvPr>
          <p:cNvGrpSpPr/>
          <p:nvPr/>
        </p:nvGrpSpPr>
        <p:grpSpPr>
          <a:xfrm>
            <a:off x="4981869" y="1663280"/>
            <a:ext cx="2233401" cy="4445290"/>
            <a:chOff x="2747716" y="1663280"/>
            <a:chExt cx="2233401" cy="444529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44392E-CE9F-BD9D-13F5-4A3F3772362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37248128-0A6E-302C-17C4-D03307F5615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FB04B8DD-B57C-FFD6-BFCD-8F4CCDFCDC36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C89C52-9138-D880-E3E1-F552B3462ED5}"/>
              </a:ext>
            </a:extLst>
          </p:cNvPr>
          <p:cNvGrpSpPr/>
          <p:nvPr/>
        </p:nvGrpSpPr>
        <p:grpSpPr>
          <a:xfrm>
            <a:off x="7206595" y="0"/>
            <a:ext cx="1119646" cy="6108570"/>
            <a:chOff x="2747716" y="0"/>
            <a:chExt cx="1119646" cy="610857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AC5B04-410D-1873-8D98-163CFA69A695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0"/>
              <a:ext cx="0" cy="5608948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46">
              <a:extLst>
                <a:ext uri="{FF2B5EF4-FFF2-40B4-BE49-F238E27FC236}">
                  <a16:creationId xmlns:a16="http://schemas.microsoft.com/office/drawing/2014/main" id="{F156CC9B-A8A8-D31E-B5FF-4CD35485F46E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443FE-FDB6-A957-E991-3F65E100DB93}"/>
              </a:ext>
            </a:extLst>
          </p:cNvPr>
          <p:cNvCxnSpPr>
            <a:cxnSpLocks/>
          </p:cNvCxnSpPr>
          <p:nvPr/>
        </p:nvCxnSpPr>
        <p:spPr>
          <a:xfrm>
            <a:off x="9444377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0D715E-72F2-13DC-17AA-A7164561C4E0}"/>
              </a:ext>
            </a:extLst>
          </p:cNvPr>
          <p:cNvCxnSpPr>
            <a:cxnSpLocks/>
          </p:cNvCxnSpPr>
          <p:nvPr/>
        </p:nvCxnSpPr>
        <p:spPr>
          <a:xfrm>
            <a:off x="7210224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CCFB00-6B36-69D3-D246-669F7DEC33C8}"/>
              </a:ext>
            </a:extLst>
          </p:cNvPr>
          <p:cNvCxnSpPr>
            <a:cxnSpLocks/>
          </p:cNvCxnSpPr>
          <p:nvPr/>
        </p:nvCxnSpPr>
        <p:spPr>
          <a:xfrm>
            <a:off x="9444377" y="1998482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6AA573-9E7E-E5A5-4113-4A6019C8A073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9437742" y="0"/>
            <a:ext cx="6635" cy="658062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CE78C99-8E57-95CD-88ED-52B71C0B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8" y="1809950"/>
            <a:ext cx="4055374" cy="44683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274" y="653686"/>
            <a:ext cx="4051300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problems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scale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4774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2</a:t>
            </a:r>
            <a:endParaRPr lang="en-US" sz="140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9E0E3E-014B-135E-B24D-4B1618CD362D}"/>
              </a:ext>
            </a:extLst>
          </p:cNvPr>
          <p:cNvGrpSpPr/>
          <p:nvPr/>
        </p:nvGrpSpPr>
        <p:grpSpPr>
          <a:xfrm>
            <a:off x="5772917" y="2069410"/>
            <a:ext cx="5302612" cy="4035614"/>
            <a:chOff x="5359031" y="1687729"/>
            <a:chExt cx="5302612" cy="4035614"/>
          </a:xfrm>
        </p:grpSpPr>
        <p:pic>
          <p:nvPicPr>
            <p:cNvPr id="5" name="Picture 4" descr="A blue blob of liquid&#10;&#10;Description automatically generated">
              <a:extLst>
                <a:ext uri="{FF2B5EF4-FFF2-40B4-BE49-F238E27FC236}">
                  <a16:creationId xmlns:a16="http://schemas.microsoft.com/office/drawing/2014/main" id="{1AF31C8B-92C6-4509-D3BA-B35A0518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3707" y="2509330"/>
              <a:ext cx="3747541" cy="281065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3175F4-CDED-A385-B33E-96223AF1ACA3}"/>
                </a:ext>
              </a:extLst>
            </p:cNvPr>
            <p:cNvGrpSpPr/>
            <p:nvPr/>
          </p:nvGrpSpPr>
          <p:grpSpPr>
            <a:xfrm>
              <a:off x="7761160" y="4793384"/>
              <a:ext cx="319591" cy="712566"/>
              <a:chOff x="8085221" y="3315816"/>
              <a:chExt cx="319591" cy="71256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032E277-7864-0C73-1473-C564D0A20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5222" y="3315816"/>
                <a:ext cx="0" cy="7125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73BA1F-5811-774E-9D38-B80B2A3B9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245017" y="3868586"/>
                <a:ext cx="0" cy="3195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6018569" y="4444265"/>
              <a:ext cx="1232562" cy="4347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GEOPOLITICS</a:t>
              </a:r>
            </a:p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BUSINESS</a:t>
              </a:r>
              <a:endParaRPr lang="en-US" sz="120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5359031" y="3276182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TRANSITION</a:t>
              </a:r>
              <a:endParaRPr lang="en-US" sz="120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7265694" y="1687729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MEGAPROJECT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LITERACY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8962495" y="2403082"/>
              <a:ext cx="169914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PROVENANCE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TRACEABILITY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9812069" y="3771443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6B8B3551-E91A-83DB-4483-A6090EF87648}"/>
                </a:ext>
              </a:extLst>
            </p:cNvPr>
            <p:cNvSpPr txBox="1">
              <a:spLocks/>
            </p:cNvSpPr>
            <p:nvPr/>
          </p:nvSpPr>
          <p:spPr>
            <a:xfrm>
              <a:off x="9007622" y="3327027"/>
              <a:ext cx="1608894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BUILDING TRUST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 SCALE</a:t>
              </a:r>
            </a:p>
          </p:txBody>
        </p: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7865519" y="5288552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NET ZERO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TRANSITION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F42A04-4644-FB5A-7638-BE14B9E8914D}"/>
                </a:ext>
              </a:extLst>
            </p:cNvPr>
            <p:cNvGrpSpPr/>
            <p:nvPr/>
          </p:nvGrpSpPr>
          <p:grpSpPr>
            <a:xfrm rot="5400000">
              <a:off x="6804045" y="3560332"/>
              <a:ext cx="678846" cy="1017234"/>
              <a:chOff x="8085223" y="3120049"/>
              <a:chExt cx="678846" cy="101723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014B844-3C12-0414-B308-AA7DD9F469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576606" y="3628666"/>
                <a:ext cx="10172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ED7720A-E1BC-45AC-3745-5F2F2C728A9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424647" y="3797860"/>
                <a:ext cx="0" cy="678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3A9C3C-7E18-D92F-6C5B-4863BB869F4D}"/>
                </a:ext>
              </a:extLst>
            </p:cNvPr>
            <p:cNvGrpSpPr/>
            <p:nvPr/>
          </p:nvGrpSpPr>
          <p:grpSpPr>
            <a:xfrm rot="5400000">
              <a:off x="6378053" y="2531541"/>
              <a:ext cx="316679" cy="1134105"/>
              <a:chOff x="8085223" y="3003178"/>
              <a:chExt cx="316679" cy="113410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86AF24-CB53-ADF8-43EE-B5B0C86439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518170" y="3570231"/>
                <a:ext cx="113410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5A565D-69FD-EB65-7A97-D360F5E0B0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43563" y="3978943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0A0274-516D-5498-02AA-52E4978A5659}"/>
                </a:ext>
              </a:extLst>
            </p:cNvPr>
            <p:cNvGrpSpPr/>
            <p:nvPr/>
          </p:nvGrpSpPr>
          <p:grpSpPr>
            <a:xfrm rot="5400000">
              <a:off x="7990106" y="3175043"/>
              <a:ext cx="1589463" cy="486531"/>
              <a:chOff x="8085224" y="3650752"/>
              <a:chExt cx="1589463" cy="48653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D297408-7730-B512-9564-BA9F49D078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841958" y="3894018"/>
                <a:ext cx="4865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A59AC7-4546-F2A1-40E6-688CE43439B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79956" y="3342550"/>
                <a:ext cx="0" cy="1589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B516FA-2329-37D1-119F-F4FEC11D3F14}"/>
                </a:ext>
              </a:extLst>
            </p:cNvPr>
            <p:cNvCxnSpPr>
              <a:cxnSpLocks/>
            </p:cNvCxnSpPr>
            <p:nvPr/>
          </p:nvCxnSpPr>
          <p:spPr>
            <a:xfrm>
              <a:off x="8146898" y="2154399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3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37C4134-4CCF-4844-F3E2-78EBBAA7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91" y="2392213"/>
            <a:ext cx="1143000" cy="1231900"/>
          </a:xfrm>
          <a:prstGeom prst="rect">
            <a:avLst/>
          </a:prstGeom>
        </p:spPr>
      </p:pic>
      <p:pic>
        <p:nvPicPr>
          <p:cNvPr id="35" name="Picture 3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A105E42-0567-1429-66CE-464E8A19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191" y="4234189"/>
            <a:ext cx="1447800" cy="1244600"/>
          </a:xfrm>
          <a:prstGeom prst="rect">
            <a:avLst/>
          </a:prstGeom>
        </p:spPr>
      </p:pic>
      <p:pic>
        <p:nvPicPr>
          <p:cNvPr id="37" name="Picture 3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1C8D476-99C4-4B26-178B-85F8A24E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57" y="2367787"/>
            <a:ext cx="1460500" cy="1257300"/>
          </a:xfrm>
          <a:prstGeom prst="rect">
            <a:avLst/>
          </a:prstGeom>
        </p:spPr>
      </p:pic>
      <p:pic>
        <p:nvPicPr>
          <p:cNvPr id="39" name="Picture 3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7DBB321-BA9A-6C8D-9836-AA6E5C3AB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456" y="2366813"/>
            <a:ext cx="1549400" cy="1257300"/>
          </a:xfrm>
          <a:prstGeom prst="rect">
            <a:avLst/>
          </a:prstGeom>
        </p:spPr>
      </p:pic>
      <p:pic>
        <p:nvPicPr>
          <p:cNvPr id="41" name="Picture 4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5653B06-9AA2-4356-C84B-932C02754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895" y="4234189"/>
            <a:ext cx="1409700" cy="1346200"/>
          </a:xfrm>
          <a:prstGeom prst="rect">
            <a:avLst/>
          </a:prstGeom>
        </p:spPr>
      </p:pic>
      <p:pic>
        <p:nvPicPr>
          <p:cNvPr id="43" name="Picture 4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F59C644-B4A1-8747-1BBE-76CEF01B6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656" y="4234189"/>
            <a:ext cx="1397000" cy="1244600"/>
          </a:xfrm>
          <a:prstGeom prst="rect">
            <a:avLst/>
          </a:prstGeom>
        </p:spPr>
      </p:pic>
      <p:pic>
        <p:nvPicPr>
          <p:cNvPr id="45" name="Picture 4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DC59FC6-3B2F-1C35-101A-CF81D0B92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492" y="2366813"/>
            <a:ext cx="1282700" cy="1181100"/>
          </a:xfrm>
          <a:prstGeom prst="rect">
            <a:avLst/>
          </a:prstGeom>
        </p:spPr>
      </p:pic>
      <p:pic>
        <p:nvPicPr>
          <p:cNvPr id="47" name="Picture 4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69904A1-38B1-5A9D-633B-7595F4E3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3492" y="4199497"/>
            <a:ext cx="12827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90E46-1337-223F-CCAD-57FF18C13789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problems of scale,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6AC4D-17B9-20AD-4B05-714624CB6531}"/>
              </a:ext>
            </a:extLst>
          </p:cNvPr>
          <p:cNvCxnSpPr>
            <a:cxnSpLocks/>
          </p:cNvCxnSpPr>
          <p:nvPr/>
        </p:nvCxnSpPr>
        <p:spPr>
          <a:xfrm>
            <a:off x="2760678" y="1904215"/>
            <a:ext cx="4345" cy="458857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0E982E-9DA5-F534-BAD9-734883A85FDF}"/>
              </a:ext>
            </a:extLst>
          </p:cNvPr>
          <p:cNvCxnSpPr>
            <a:cxnSpLocks/>
          </p:cNvCxnSpPr>
          <p:nvPr/>
        </p:nvCxnSpPr>
        <p:spPr>
          <a:xfrm flipV="1">
            <a:off x="9444283" y="5580389"/>
            <a:ext cx="0" cy="5753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D2E70D-5F78-4755-2F5D-65974F78883B}"/>
              </a:ext>
            </a:extLst>
          </p:cNvPr>
          <p:cNvCxnSpPr>
            <a:cxnSpLocks/>
          </p:cNvCxnSpPr>
          <p:nvPr/>
        </p:nvCxnSpPr>
        <p:spPr>
          <a:xfrm>
            <a:off x="5004353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36E473-58C4-AC64-2EFC-E86BDA5DC659}"/>
              </a:ext>
            </a:extLst>
          </p:cNvPr>
          <p:cNvCxnSpPr>
            <a:cxnSpLocks/>
          </p:cNvCxnSpPr>
          <p:nvPr/>
        </p:nvCxnSpPr>
        <p:spPr>
          <a:xfrm>
            <a:off x="2770200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2D9CF-4E7D-6385-790B-4020FB70F5D0}"/>
              </a:ext>
            </a:extLst>
          </p:cNvPr>
          <p:cNvGrpSpPr/>
          <p:nvPr/>
        </p:nvGrpSpPr>
        <p:grpSpPr>
          <a:xfrm>
            <a:off x="2757143" y="1729269"/>
            <a:ext cx="2233401" cy="4445290"/>
            <a:chOff x="2747716" y="1663280"/>
            <a:chExt cx="2233401" cy="44452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D4F957-C30B-0E48-4422-0E90FBCF8B0C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66573CA3-8EC9-A424-7F75-1E54108ACE0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46">
              <a:extLst>
                <a:ext uri="{FF2B5EF4-FFF2-40B4-BE49-F238E27FC236}">
                  <a16:creationId xmlns:a16="http://schemas.microsoft.com/office/drawing/2014/main" id="{62DCFE2E-B0B2-54A5-2D0B-0936204C2490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CB94E0-39A4-5FFE-D124-351178F5609C}"/>
              </a:ext>
            </a:extLst>
          </p:cNvPr>
          <p:cNvGrpSpPr/>
          <p:nvPr/>
        </p:nvGrpSpPr>
        <p:grpSpPr>
          <a:xfrm>
            <a:off x="4991296" y="1729269"/>
            <a:ext cx="2233401" cy="4445290"/>
            <a:chOff x="2747716" y="1663280"/>
            <a:chExt cx="2233401" cy="44452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799E2F-B75C-E090-BD31-7A176B0B95FD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Oval 46">
              <a:extLst>
                <a:ext uri="{FF2B5EF4-FFF2-40B4-BE49-F238E27FC236}">
                  <a16:creationId xmlns:a16="http://schemas.microsoft.com/office/drawing/2014/main" id="{C5F85DFF-6AA1-8902-3389-9A64951DFE2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FAFDFD70-2070-CB41-1FEB-B064EEC0F8F8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684336-7179-B514-4659-5A3895FC8CE8}"/>
              </a:ext>
            </a:extLst>
          </p:cNvPr>
          <p:cNvGrpSpPr/>
          <p:nvPr/>
        </p:nvGrpSpPr>
        <p:grpSpPr>
          <a:xfrm>
            <a:off x="7216022" y="0"/>
            <a:ext cx="1119646" cy="6174559"/>
            <a:chOff x="2747716" y="-65989"/>
            <a:chExt cx="1119646" cy="617455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5A4ED5-5817-AA17-B528-797D58D89A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-65989"/>
              <a:ext cx="0" cy="5674937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E9BB60B9-FAF0-582B-96FA-03AD90B9D9F9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3ECF88-89A2-26E3-E3AC-C20D8BEB9AFC}"/>
              </a:ext>
            </a:extLst>
          </p:cNvPr>
          <p:cNvCxnSpPr>
            <a:cxnSpLocks/>
          </p:cNvCxnSpPr>
          <p:nvPr/>
        </p:nvCxnSpPr>
        <p:spPr>
          <a:xfrm>
            <a:off x="9453804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BFD940-2CF1-09DD-EEB4-F3363B9E36AA}"/>
              </a:ext>
            </a:extLst>
          </p:cNvPr>
          <p:cNvCxnSpPr>
            <a:cxnSpLocks/>
          </p:cNvCxnSpPr>
          <p:nvPr/>
        </p:nvCxnSpPr>
        <p:spPr>
          <a:xfrm>
            <a:off x="7219651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7C799-CF51-FEED-0D8F-A0DA3C4E511E}"/>
              </a:ext>
            </a:extLst>
          </p:cNvPr>
          <p:cNvCxnSpPr>
            <a:cxnSpLocks/>
          </p:cNvCxnSpPr>
          <p:nvPr/>
        </p:nvCxnSpPr>
        <p:spPr>
          <a:xfrm>
            <a:off x="9444283" y="0"/>
            <a:ext cx="0" cy="2289092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C343553B3164BB1DEA20A532289DB" ma:contentTypeVersion="16" ma:contentTypeDescription="Create a new document." ma:contentTypeScope="" ma:versionID="148d9ac1249129d7035f499ae7e9db75">
  <xsd:schema xmlns:xsd="http://www.w3.org/2001/XMLSchema" xmlns:xs="http://www.w3.org/2001/XMLSchema" xmlns:p="http://schemas.microsoft.com/office/2006/metadata/properties" xmlns:ns2="4ff75e54-f60b-414d-8a0f-a6a6fdf833db" xmlns:ns3="c71ca1e5-6bb1-451b-b29a-35737f71f225" targetNamespace="http://schemas.microsoft.com/office/2006/metadata/properties" ma:root="true" ma:fieldsID="f1b98d5ac393ec61185c2db0a1dbab73" ns2:_="" ns3:_="">
    <xsd:import namespace="4ff75e54-f60b-414d-8a0f-a6a6fdf833db"/>
    <xsd:import namespace="c71ca1e5-6bb1-451b-b29a-35737f71f2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Notes_x002f_Time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75e54-f60b-414d-8a0f-a6a6fdf83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_x002f_Timecode" ma:index="23" nillable="true" ma:displayName="Notes / Timecode" ma:format="Dropdown" ma:internalName="Notes_x002f_Timecod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ca1e5-6bb1-451b-b29a-35737f71f2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9a4115e-a91c-4947-87f4-b89b52733988}" ma:internalName="TaxCatchAll" ma:showField="CatchAllData" ma:web="c71ca1e5-6bb1-451b-b29a-35737f71f2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2f_Timecode xmlns="4ff75e54-f60b-414d-8a0f-a6a6fdf833db" xsi:nil="true"/>
    <lcf76f155ced4ddcb4097134ff3c332f xmlns="4ff75e54-f60b-414d-8a0f-a6a6fdf833db">
      <Terms xmlns="http://schemas.microsoft.com/office/infopath/2007/PartnerControls"/>
    </lcf76f155ced4ddcb4097134ff3c332f>
    <TaxCatchAll xmlns="c71ca1e5-6bb1-451b-b29a-35737f71f225" xsi:nil="true"/>
  </documentManagement>
</p:properties>
</file>

<file path=customXml/itemProps1.xml><?xml version="1.0" encoding="utf-8"?>
<ds:datastoreItem xmlns:ds="http://schemas.openxmlformats.org/officeDocument/2006/customXml" ds:itemID="{17D75572-42DD-445F-921F-8662100813AC}">
  <ds:schemaRefs>
    <ds:schemaRef ds:uri="4ff75e54-f60b-414d-8a0f-a6a6fdf833db"/>
    <ds:schemaRef ds:uri="c71ca1e5-6bb1-451b-b29a-35737f71f2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584E5F-3504-4E7B-810E-A4AE2B3C62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046BF-FADD-4626-A5CA-00444D3141CE}">
  <ds:schemaRefs>
    <ds:schemaRef ds:uri="c71ca1e5-6bb1-451b-b29a-35737f71f225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4ff75e54-f60b-414d-8a0f-a6a6fdf833db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1912</Words>
  <Application>Microsoft Macintosh PowerPoint</Application>
  <PresentationFormat>Widescreen</PresentationFormat>
  <Paragraphs>212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Times New Roman</vt:lpstr>
      <vt:lpstr>1_Acknowledgement of Country</vt:lpstr>
      <vt:lpstr>3_Chapter break</vt:lpstr>
      <vt:lpstr>1_Chapter break</vt:lpstr>
      <vt:lpstr>1_Graphic slides</vt:lpstr>
      <vt:lpstr>4_Chapter break</vt:lpstr>
      <vt:lpstr>4_Acknowledgement of Country</vt:lpstr>
      <vt:lpstr>PowerPoint Presentation</vt:lpstr>
      <vt:lpstr>5 things to worry about</vt:lpstr>
      <vt:lpstr>PowerPoint Presentation</vt:lpstr>
      <vt:lpstr>PowerPoint Presentation</vt:lpstr>
      <vt:lpstr>Types of hybrid work</vt:lpstr>
      <vt:lpstr>PowerPoint Presentation</vt:lpstr>
      <vt:lpstr>PowerPoint Presentation</vt:lpstr>
      <vt:lpstr>Solving problems of scale</vt:lpstr>
      <vt:lpstr>PowerPoint Presentation</vt:lpstr>
      <vt:lpstr>Working across difference</vt:lpstr>
      <vt:lpstr>PowerPoint Presentation</vt:lpstr>
      <vt:lpstr>Thinking through complexity</vt:lpstr>
      <vt:lpstr>PowerPoint Presentation</vt:lpstr>
      <vt:lpstr>PowerPoint Presentation</vt:lpstr>
    </vt:vector>
  </TitlesOfParts>
  <Manager/>
  <Company>The University of Sydney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2025 Skills Horizon</dc:title>
  <dc:subject>What leaders need to know next</dc:subject>
  <dc:creator>Sydney Executive Plus</dc:creator>
  <cp:keywords/>
  <dc:description/>
  <cp:lastModifiedBy>Steven Sommer</cp:lastModifiedBy>
  <cp:revision>1</cp:revision>
  <dcterms:created xsi:type="dcterms:W3CDTF">2024-03-18T19:13:44Z</dcterms:created>
  <dcterms:modified xsi:type="dcterms:W3CDTF">2024-07-31T02:40:05Z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0x0101004B4C343553B3164BB1DEA20A532289DB</vt:lpwstr>
  </property>
  <property fmtid="{D5CDD505-2E9C-101B-9397-08002B2CF9AE}" pid="3" name="MediaServiceImageTags">
    <vt:lpwstr/>
  </property>
</Properties>
</file>